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801600" cy="9601200" type="A3"/>
  <p:notesSz cx="6858000" cy="9144000"/>
  <p:defaultTextStyle>
    <a:lvl1pPr defTabSz="1280160">
      <a:defRPr sz="2500">
        <a:latin typeface="Calibri"/>
        <a:ea typeface="Calibri"/>
        <a:cs typeface="Calibri"/>
        <a:sym typeface="Calibri"/>
      </a:defRPr>
    </a:lvl1pPr>
    <a:lvl2pPr indent="640080" defTabSz="1280160">
      <a:defRPr sz="2500">
        <a:latin typeface="Calibri"/>
        <a:ea typeface="Calibri"/>
        <a:cs typeface="Calibri"/>
        <a:sym typeface="Calibri"/>
      </a:defRPr>
    </a:lvl2pPr>
    <a:lvl3pPr indent="1280160" defTabSz="1280160">
      <a:defRPr sz="2500">
        <a:latin typeface="Calibri"/>
        <a:ea typeface="Calibri"/>
        <a:cs typeface="Calibri"/>
        <a:sym typeface="Calibri"/>
      </a:defRPr>
    </a:lvl3pPr>
    <a:lvl4pPr indent="1920239" defTabSz="1280160">
      <a:defRPr sz="2500">
        <a:latin typeface="Calibri"/>
        <a:ea typeface="Calibri"/>
        <a:cs typeface="Calibri"/>
        <a:sym typeface="Calibri"/>
      </a:defRPr>
    </a:lvl4pPr>
    <a:lvl5pPr indent="2560320" defTabSz="1280160">
      <a:defRPr sz="2500">
        <a:latin typeface="Calibri"/>
        <a:ea typeface="Calibri"/>
        <a:cs typeface="Calibri"/>
        <a:sym typeface="Calibri"/>
      </a:defRPr>
    </a:lvl5pPr>
    <a:lvl6pPr indent="3200400" defTabSz="1280160">
      <a:defRPr sz="2500">
        <a:latin typeface="Calibri"/>
        <a:ea typeface="Calibri"/>
        <a:cs typeface="Calibri"/>
        <a:sym typeface="Calibri"/>
      </a:defRPr>
    </a:lvl6pPr>
    <a:lvl7pPr indent="3840479" defTabSz="1280160">
      <a:defRPr sz="2500">
        <a:latin typeface="Calibri"/>
        <a:ea typeface="Calibri"/>
        <a:cs typeface="Calibri"/>
        <a:sym typeface="Calibri"/>
      </a:defRPr>
    </a:lvl7pPr>
    <a:lvl8pPr indent="4480559" defTabSz="1280160">
      <a:defRPr sz="2500">
        <a:latin typeface="Calibri"/>
        <a:ea typeface="Calibri"/>
        <a:cs typeface="Calibri"/>
        <a:sym typeface="Calibri"/>
      </a:defRPr>
    </a:lvl8pPr>
    <a:lvl9pPr indent="5120640" defTabSz="1280160">
      <a:defRPr sz="2500">
        <a:latin typeface="Calibri"/>
        <a:ea typeface="Calibri"/>
        <a:cs typeface="Calibri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4F81BD"/>
              </a:solidFill>
              <a:prstDash val="solid"/>
              <a:bevel/>
            </a:ln>
          </a:left>
          <a:right>
            <a:ln w="12700" cap="flat">
              <a:solidFill>
                <a:srgbClr val="4F81BD"/>
              </a:solidFill>
              <a:prstDash val="solid"/>
              <a:bevel/>
            </a:ln>
          </a:right>
          <a:top>
            <a:ln w="12700" cap="flat">
              <a:solidFill>
                <a:srgbClr val="4F81BD"/>
              </a:solidFill>
              <a:prstDash val="solid"/>
              <a:bevel/>
            </a:ln>
          </a:top>
          <a:bottom>
            <a:ln w="12700" cap="flat">
              <a:solidFill>
                <a:srgbClr val="4F81BD"/>
              </a:solidFill>
              <a:prstDash val="solid"/>
              <a:bevel/>
            </a:ln>
          </a:bottom>
          <a:insideH>
            <a:ln w="12700" cap="flat">
              <a:solidFill>
                <a:srgbClr val="4F81BD"/>
              </a:solidFill>
              <a:prstDash val="solid"/>
              <a:bevel/>
            </a:ln>
          </a:insideH>
          <a:insideV>
            <a:ln w="12700" cap="flat">
              <a:solidFill>
                <a:srgbClr val="4F81BD"/>
              </a:solidFill>
              <a:prstDash val="solid"/>
              <a:bevel/>
            </a:ln>
          </a:insideV>
        </a:tcBdr>
        <a:fill>
          <a:solidFill>
            <a:srgbClr val="4F81BD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4F81BD"/>
              </a:solidFill>
              <a:prstDash val="solid"/>
              <a:bevel/>
            </a:ln>
          </a:left>
          <a:right>
            <a:ln w="12700" cap="flat">
              <a:solidFill>
                <a:srgbClr val="4F81BD"/>
              </a:solidFill>
              <a:prstDash val="solid"/>
              <a:bevel/>
            </a:ln>
          </a:right>
          <a:top>
            <a:ln w="12700" cap="flat">
              <a:solidFill>
                <a:srgbClr val="4F81BD"/>
              </a:solidFill>
              <a:prstDash val="solid"/>
              <a:bevel/>
            </a:ln>
          </a:top>
          <a:bottom>
            <a:ln w="12700" cap="flat">
              <a:solidFill>
                <a:srgbClr val="4F81BD"/>
              </a:solidFill>
              <a:prstDash val="solid"/>
              <a:bevel/>
            </a:ln>
          </a:bottom>
          <a:insideH>
            <a:ln w="12700" cap="flat">
              <a:solidFill>
                <a:srgbClr val="4F81BD"/>
              </a:solidFill>
              <a:prstDash val="solid"/>
              <a:bevel/>
            </a:ln>
          </a:insideH>
          <a:insideV>
            <a:ln w="12700" cap="flat">
              <a:solidFill>
                <a:srgbClr val="4F81BD"/>
              </a:solidFill>
              <a:prstDash val="solid"/>
              <a:bevel/>
            </a:ln>
          </a:insideV>
        </a:tcBdr>
        <a:fill>
          <a:solidFill>
            <a:srgbClr val="4F81BD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4F81BD"/>
              </a:solidFill>
              <a:prstDash val="solid"/>
              <a:bevel/>
            </a:ln>
          </a:left>
          <a:right>
            <a:ln w="12700" cap="flat">
              <a:solidFill>
                <a:srgbClr val="4F81BD"/>
              </a:solidFill>
              <a:prstDash val="solid"/>
              <a:bevel/>
            </a:ln>
          </a:right>
          <a:top>
            <a:ln w="50800" cap="flat">
              <a:solidFill>
                <a:srgbClr val="4F81BD"/>
              </a:solidFill>
              <a:prstDash val="solid"/>
              <a:bevel/>
            </a:ln>
          </a:top>
          <a:bottom>
            <a:ln w="12700" cap="flat">
              <a:solidFill>
                <a:srgbClr val="4F81BD"/>
              </a:solidFill>
              <a:prstDash val="solid"/>
              <a:bevel/>
            </a:ln>
          </a:bottom>
          <a:insideH>
            <a:ln w="12700" cap="flat">
              <a:solidFill>
                <a:srgbClr val="4F81BD"/>
              </a:solidFill>
              <a:prstDash val="solid"/>
              <a:bevel/>
            </a:ln>
          </a:insideH>
          <a:insideV>
            <a:ln w="12700" cap="flat">
              <a:solidFill>
                <a:srgbClr val="4F81BD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4F81BD"/>
              </a:solidFill>
              <a:prstDash val="solid"/>
              <a:bevel/>
            </a:ln>
          </a:left>
          <a:right>
            <a:ln w="12700" cap="flat">
              <a:solidFill>
                <a:srgbClr val="4F81BD"/>
              </a:solidFill>
              <a:prstDash val="solid"/>
              <a:bevel/>
            </a:ln>
          </a:right>
          <a:top>
            <a:ln w="12700" cap="flat">
              <a:solidFill>
                <a:srgbClr val="4F81BD"/>
              </a:solidFill>
              <a:prstDash val="solid"/>
              <a:bevel/>
            </a:ln>
          </a:top>
          <a:bottom>
            <a:ln w="25400" cap="flat">
              <a:solidFill>
                <a:srgbClr val="4F81BD"/>
              </a:solidFill>
              <a:prstDash val="solid"/>
              <a:bevel/>
            </a:ln>
          </a:bottom>
          <a:insideH>
            <a:ln w="12700" cap="flat">
              <a:solidFill>
                <a:srgbClr val="4F81BD"/>
              </a:solidFill>
              <a:prstDash val="solid"/>
              <a:bevel/>
            </a:ln>
          </a:insideH>
          <a:insideV>
            <a:ln w="12700" cap="flat">
              <a:solidFill>
                <a:srgbClr val="4F81BD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504" y="-96"/>
      </p:cViewPr>
      <p:guideLst>
        <p:guide orient="horz" pos="3024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36133970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960119" y="2582547"/>
            <a:ext cx="10881361" cy="285813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Образец заголовка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920239" y="5440679"/>
            <a:ext cx="8961121" cy="416052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888888"/>
                </a:solidFill>
              </a:rPr>
              <a:t>Образец подзаголовка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Образец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500"/>
              <a:t>Образец текста</a:t>
            </a:r>
          </a:p>
          <a:p>
            <a:pPr lvl="1">
              <a:defRPr sz="1800"/>
            </a:pPr>
            <a:r>
              <a:rPr sz="4500"/>
              <a:t>Второй уровень</a:t>
            </a:r>
          </a:p>
          <a:p>
            <a:pPr lvl="2">
              <a:defRPr sz="1800"/>
            </a:pPr>
            <a:r>
              <a:rPr sz="4500"/>
              <a:t>Третий уровень</a:t>
            </a:r>
          </a:p>
          <a:p>
            <a:pPr lvl="3">
              <a:defRPr sz="1800"/>
            </a:pPr>
            <a:r>
              <a:rPr sz="4500"/>
              <a:t>Четвертый уровень</a:t>
            </a:r>
          </a:p>
          <a:p>
            <a:pPr lvl="4">
              <a:defRPr sz="1800"/>
            </a:pPr>
            <a:r>
              <a:rPr sz="4500"/>
              <a:t>Пятый уровень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9281159" y="0"/>
            <a:ext cx="2880361" cy="896112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Образец заголовка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640080" y="384493"/>
            <a:ext cx="8427720" cy="9216707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500"/>
              <a:t>Образец текста</a:t>
            </a:r>
          </a:p>
          <a:p>
            <a:pPr lvl="1">
              <a:defRPr sz="1800"/>
            </a:pPr>
            <a:r>
              <a:rPr sz="4500"/>
              <a:t>Второй уровень</a:t>
            </a:r>
          </a:p>
          <a:p>
            <a:pPr lvl="2">
              <a:defRPr sz="1800"/>
            </a:pPr>
            <a:r>
              <a:rPr sz="4500"/>
              <a:t>Третий уровень</a:t>
            </a:r>
          </a:p>
          <a:p>
            <a:pPr lvl="3">
              <a:defRPr sz="1800"/>
            </a:pPr>
            <a:r>
              <a:rPr sz="4500"/>
              <a:t>Четвертый уровень</a:t>
            </a:r>
          </a:p>
          <a:p>
            <a:pPr lvl="4">
              <a:defRPr sz="1800"/>
            </a:pPr>
            <a:r>
              <a:rPr sz="4500"/>
              <a:t>Пятый уровень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Образец заголовка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500"/>
              <a:t>Образец текста</a:t>
            </a:r>
          </a:p>
          <a:p>
            <a:pPr lvl="1">
              <a:defRPr sz="1800"/>
            </a:pPr>
            <a:r>
              <a:rPr sz="4500"/>
              <a:t>Второй уровень</a:t>
            </a:r>
          </a:p>
          <a:p>
            <a:pPr lvl="2">
              <a:defRPr sz="1800"/>
            </a:pPr>
            <a:r>
              <a:rPr sz="4500"/>
              <a:t>Третий уровень</a:t>
            </a:r>
          </a:p>
          <a:p>
            <a:pPr lvl="3">
              <a:defRPr sz="1800"/>
            </a:pPr>
            <a:r>
              <a:rPr sz="4500"/>
              <a:t>Четвертый уровень</a:t>
            </a:r>
          </a:p>
          <a:p>
            <a:pPr lvl="4">
              <a:defRPr sz="1800"/>
            </a:pPr>
            <a:r>
              <a:rPr sz="4500"/>
              <a:t>Пятый уровень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1011237" y="6169661"/>
            <a:ext cx="10881361" cy="3431539"/>
          </a:xfrm>
          <a:prstGeom prst="rect">
            <a:avLst/>
          </a:prstGeom>
        </p:spPr>
        <p:txBody>
          <a:bodyPr anchor="t"/>
          <a:lstStyle>
            <a:lvl1pPr algn="l">
              <a:defRPr sz="5600" b="1" cap="all"/>
            </a:lvl1pPr>
          </a:lstStyle>
          <a:p>
            <a:pPr lvl="0">
              <a:defRPr sz="1800" b="0" cap="none"/>
            </a:pPr>
            <a:r>
              <a:rPr sz="5600" b="1" cap="all"/>
              <a:t>Образец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1011237" y="1669098"/>
            <a:ext cx="10881361" cy="45005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88888"/>
                </a:solidFill>
              </a:rPr>
              <a:t>Образец текста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Образец заголовка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640080" y="2240281"/>
            <a:ext cx="5654041" cy="7360919"/>
          </a:xfrm>
          <a:prstGeom prst="rect">
            <a:avLst/>
          </a:prstGeom>
        </p:spPr>
        <p:txBody>
          <a:bodyPr/>
          <a:lstStyle>
            <a:lvl1pPr>
              <a:spcBef>
                <a:spcPts val="900"/>
              </a:spcBef>
              <a:defRPr sz="3900"/>
            </a:lvl1pPr>
            <a:lvl2pPr marL="1098960" indent="-458880">
              <a:spcBef>
                <a:spcPts val="900"/>
              </a:spcBef>
              <a:defRPr sz="3900"/>
            </a:lvl2pPr>
            <a:lvl3pPr marL="1725929" indent="-445769">
              <a:spcBef>
                <a:spcPts val="900"/>
              </a:spcBef>
              <a:defRPr sz="3900"/>
            </a:lvl3pPr>
            <a:lvl4pPr marL="2419502" indent="-499262">
              <a:spcBef>
                <a:spcPts val="900"/>
              </a:spcBef>
              <a:defRPr sz="3900"/>
            </a:lvl4pPr>
            <a:lvl5pPr marL="3059582" indent="-499262">
              <a:spcBef>
                <a:spcPts val="900"/>
              </a:spcBef>
              <a:defRPr sz="3900"/>
            </a:lvl5pPr>
          </a:lstStyle>
          <a:p>
            <a:pPr lvl="0">
              <a:defRPr sz="1800"/>
            </a:pPr>
            <a:r>
              <a:rPr sz="3900"/>
              <a:t>Образец текста</a:t>
            </a:r>
          </a:p>
          <a:p>
            <a:pPr lvl="1">
              <a:defRPr sz="1800"/>
            </a:pPr>
            <a:r>
              <a:rPr sz="3900"/>
              <a:t>Второй уровень</a:t>
            </a:r>
          </a:p>
          <a:p>
            <a:pPr lvl="2">
              <a:defRPr sz="1800"/>
            </a:pPr>
            <a:r>
              <a:rPr sz="3900"/>
              <a:t>Третий уровень</a:t>
            </a:r>
          </a:p>
          <a:p>
            <a:pPr lvl="3">
              <a:defRPr sz="1800"/>
            </a:pPr>
            <a:r>
              <a:rPr sz="3900"/>
              <a:t>Четвертый уровень</a:t>
            </a:r>
          </a:p>
          <a:p>
            <a:pPr lvl="4">
              <a:defRPr sz="1800"/>
            </a:pPr>
            <a:r>
              <a:rPr sz="3900"/>
              <a:t>Пятый уровень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640080" y="359534"/>
            <a:ext cx="11521441" cy="165011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Образец заголовка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640080" y="2009651"/>
            <a:ext cx="5656263" cy="103517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800"/>
              </a:spcBef>
              <a:buSzTx/>
              <a:buFontTx/>
              <a:buNone/>
              <a:defRPr sz="3400" b="1"/>
            </a:lvl1pPr>
          </a:lstStyle>
          <a:p>
            <a:pPr lvl="0">
              <a:defRPr sz="1800" b="0"/>
            </a:pPr>
            <a:r>
              <a:rPr sz="3400" b="1"/>
              <a:t>Образец текста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640080" y="128906"/>
            <a:ext cx="11521441" cy="211137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Образец заголовка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640080" y="0"/>
            <a:ext cx="4211639" cy="2009141"/>
          </a:xfrm>
          <a:prstGeom prst="rect">
            <a:avLst/>
          </a:prstGeom>
        </p:spPr>
        <p:txBody>
          <a:bodyPr anchor="b"/>
          <a:lstStyle>
            <a:lvl1pPr algn="l">
              <a:defRPr sz="2800" b="1"/>
            </a:lvl1pPr>
          </a:lstStyle>
          <a:p>
            <a:pPr lvl="0">
              <a:defRPr sz="1800" b="0"/>
            </a:pPr>
            <a:r>
              <a:rPr sz="2800" b="1"/>
              <a:t>Образец заголовка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5005070" y="382270"/>
            <a:ext cx="7156451" cy="921893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500"/>
              <a:t>Образец текста</a:t>
            </a:r>
          </a:p>
          <a:p>
            <a:pPr lvl="1">
              <a:defRPr sz="1800"/>
            </a:pPr>
            <a:r>
              <a:rPr sz="4500"/>
              <a:t>Второй уровень</a:t>
            </a:r>
          </a:p>
          <a:p>
            <a:pPr lvl="2">
              <a:defRPr sz="1800"/>
            </a:pPr>
            <a:r>
              <a:rPr sz="4500"/>
              <a:t>Третий уровень</a:t>
            </a:r>
          </a:p>
          <a:p>
            <a:pPr lvl="3">
              <a:defRPr sz="1800"/>
            </a:pPr>
            <a:r>
              <a:rPr sz="4500"/>
              <a:t>Четвертый уровень</a:t>
            </a:r>
          </a:p>
          <a:p>
            <a:pPr lvl="4">
              <a:defRPr sz="1800"/>
            </a:pPr>
            <a:r>
              <a:rPr sz="4500"/>
              <a:t>Пятый уровень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4"/>
          </a:xfrm>
          <a:prstGeom prst="rect">
            <a:avLst/>
          </a:prstGeom>
        </p:spPr>
        <p:txBody>
          <a:bodyPr anchor="b"/>
          <a:lstStyle>
            <a:lvl1pPr algn="l">
              <a:defRPr sz="2800" b="1"/>
            </a:lvl1pPr>
          </a:lstStyle>
          <a:p>
            <a:pPr lvl="0">
              <a:defRPr sz="1800" b="0"/>
            </a:pPr>
            <a:r>
              <a:rPr sz="2800" b="1"/>
              <a:t>Образец заголовка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2509203" y="7514273"/>
            <a:ext cx="7680960" cy="11268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2000"/>
            </a:lvl1pPr>
          </a:lstStyle>
          <a:p>
            <a:pPr lvl="0">
              <a:defRPr sz="1800"/>
            </a:pPr>
            <a:r>
              <a:rPr sz="2000"/>
              <a:t>Образец текста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40080" y="128904"/>
            <a:ext cx="11521441" cy="211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4007" tIns="64007" rIns="64007" bIns="64007" anchor="ctr">
            <a:normAutofit/>
          </a:bodyPr>
          <a:lstStyle/>
          <a:p>
            <a:pPr lvl="0">
              <a:defRPr sz="1800"/>
            </a:pPr>
            <a:r>
              <a:rPr sz="6200"/>
              <a:t>Образец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40080" y="2240281"/>
            <a:ext cx="11521441" cy="7360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4007" tIns="64007" rIns="64007" bIns="64007">
            <a:normAutofit/>
          </a:bodyPr>
          <a:lstStyle/>
          <a:p>
            <a:pPr lvl="0">
              <a:defRPr sz="1800"/>
            </a:pPr>
            <a:r>
              <a:rPr sz="4500"/>
              <a:t>Образец текста</a:t>
            </a:r>
          </a:p>
          <a:p>
            <a:pPr lvl="1">
              <a:defRPr sz="1800"/>
            </a:pPr>
            <a:r>
              <a:rPr sz="4500"/>
              <a:t>Второй уровень</a:t>
            </a:r>
          </a:p>
          <a:p>
            <a:pPr lvl="2">
              <a:defRPr sz="1800"/>
            </a:pPr>
            <a:r>
              <a:rPr sz="4500"/>
              <a:t>Третий уровень</a:t>
            </a:r>
          </a:p>
          <a:p>
            <a:pPr lvl="3">
              <a:defRPr sz="1800"/>
            </a:pPr>
            <a:r>
              <a:rPr sz="4500"/>
              <a:t>Четвертый уровень</a:t>
            </a:r>
          </a:p>
          <a:p>
            <a:pPr lvl="4">
              <a:defRPr sz="1800"/>
            </a:pPr>
            <a:r>
              <a:rPr sz="4500"/>
              <a:t>Пятый уровень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9174480" y="8963470"/>
            <a:ext cx="2987041" cy="382017"/>
          </a:xfrm>
          <a:prstGeom prst="rect">
            <a:avLst/>
          </a:prstGeom>
          <a:ln w="12700">
            <a:miter lim="400000"/>
          </a:ln>
        </p:spPr>
        <p:txBody>
          <a:bodyPr lIns="64007" tIns="64007" rIns="64007" bIns="64007" anchor="ctr">
            <a:spAutoFit/>
          </a:bodyPr>
          <a:lstStyle>
            <a:lvl1pPr algn="r">
              <a:defRPr sz="17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ctr" defTabSz="1280160">
        <a:defRPr sz="6200">
          <a:latin typeface="Calibri"/>
          <a:ea typeface="Calibri"/>
          <a:cs typeface="Calibri"/>
          <a:sym typeface="Calibri"/>
        </a:defRPr>
      </a:lvl1pPr>
      <a:lvl2pPr algn="ctr" defTabSz="1280160">
        <a:defRPr sz="6200">
          <a:latin typeface="Calibri"/>
          <a:ea typeface="Calibri"/>
          <a:cs typeface="Calibri"/>
          <a:sym typeface="Calibri"/>
        </a:defRPr>
      </a:lvl2pPr>
      <a:lvl3pPr algn="ctr" defTabSz="1280160">
        <a:defRPr sz="6200">
          <a:latin typeface="Calibri"/>
          <a:ea typeface="Calibri"/>
          <a:cs typeface="Calibri"/>
          <a:sym typeface="Calibri"/>
        </a:defRPr>
      </a:lvl3pPr>
      <a:lvl4pPr algn="ctr" defTabSz="1280160">
        <a:defRPr sz="6200">
          <a:latin typeface="Calibri"/>
          <a:ea typeface="Calibri"/>
          <a:cs typeface="Calibri"/>
          <a:sym typeface="Calibri"/>
        </a:defRPr>
      </a:lvl4pPr>
      <a:lvl5pPr algn="ctr" defTabSz="1280160">
        <a:defRPr sz="6200">
          <a:latin typeface="Calibri"/>
          <a:ea typeface="Calibri"/>
          <a:cs typeface="Calibri"/>
          <a:sym typeface="Calibri"/>
        </a:defRPr>
      </a:lvl5pPr>
      <a:lvl6pPr algn="ctr" defTabSz="1280160">
        <a:defRPr sz="6200">
          <a:latin typeface="Calibri"/>
          <a:ea typeface="Calibri"/>
          <a:cs typeface="Calibri"/>
          <a:sym typeface="Calibri"/>
        </a:defRPr>
      </a:lvl6pPr>
      <a:lvl7pPr algn="ctr" defTabSz="1280160">
        <a:defRPr sz="6200">
          <a:latin typeface="Calibri"/>
          <a:ea typeface="Calibri"/>
          <a:cs typeface="Calibri"/>
          <a:sym typeface="Calibri"/>
        </a:defRPr>
      </a:lvl7pPr>
      <a:lvl8pPr algn="ctr" defTabSz="1280160">
        <a:defRPr sz="6200">
          <a:latin typeface="Calibri"/>
          <a:ea typeface="Calibri"/>
          <a:cs typeface="Calibri"/>
          <a:sym typeface="Calibri"/>
        </a:defRPr>
      </a:lvl8pPr>
      <a:lvl9pPr algn="ctr" defTabSz="1280160">
        <a:defRPr sz="6200">
          <a:latin typeface="Calibri"/>
          <a:ea typeface="Calibri"/>
          <a:cs typeface="Calibri"/>
          <a:sym typeface="Calibri"/>
        </a:defRPr>
      </a:lvl9pPr>
    </p:titleStyle>
    <p:bodyStyle>
      <a:lvl1pPr marL="480059" indent="-480059" defTabSz="1280160">
        <a:spcBef>
          <a:spcPts val="1000"/>
        </a:spcBef>
        <a:buSzPct val="100000"/>
        <a:buFont typeface="Arial"/>
        <a:buChar char="•"/>
        <a:defRPr sz="4500">
          <a:latin typeface="Calibri"/>
          <a:ea typeface="Calibri"/>
          <a:cs typeface="Calibri"/>
          <a:sym typeface="Calibri"/>
        </a:defRPr>
      </a:lvl1pPr>
      <a:lvl2pPr marL="1101676" indent="-461596" defTabSz="1280160">
        <a:spcBef>
          <a:spcPts val="1000"/>
        </a:spcBef>
        <a:buSzPct val="100000"/>
        <a:buFont typeface="Arial"/>
        <a:buChar char="–"/>
        <a:defRPr sz="4500">
          <a:latin typeface="Calibri"/>
          <a:ea typeface="Calibri"/>
          <a:cs typeface="Calibri"/>
          <a:sym typeface="Calibri"/>
        </a:defRPr>
      </a:lvl2pPr>
      <a:lvl3pPr marL="1703742" indent="-423582" defTabSz="1280160">
        <a:spcBef>
          <a:spcPts val="1000"/>
        </a:spcBef>
        <a:buSzPct val="100000"/>
        <a:buFont typeface="Arial"/>
        <a:buChar char="•"/>
        <a:defRPr sz="4500">
          <a:latin typeface="Calibri"/>
          <a:ea typeface="Calibri"/>
          <a:cs typeface="Calibri"/>
          <a:sym typeface="Calibri"/>
        </a:defRPr>
      </a:lvl3pPr>
      <a:lvl4pPr marL="2434589" indent="-514350" defTabSz="1280160">
        <a:spcBef>
          <a:spcPts val="1000"/>
        </a:spcBef>
        <a:buSzPct val="100000"/>
        <a:buFont typeface="Arial"/>
        <a:buChar char="–"/>
        <a:defRPr sz="4500">
          <a:latin typeface="Calibri"/>
          <a:ea typeface="Calibri"/>
          <a:cs typeface="Calibri"/>
          <a:sym typeface="Calibri"/>
        </a:defRPr>
      </a:lvl4pPr>
      <a:lvl5pPr marL="3074670" indent="-514350" defTabSz="1280160">
        <a:spcBef>
          <a:spcPts val="1000"/>
        </a:spcBef>
        <a:buSzPct val="100000"/>
        <a:buFont typeface="Arial"/>
        <a:buChar char="»"/>
        <a:defRPr sz="4500">
          <a:latin typeface="Calibri"/>
          <a:ea typeface="Calibri"/>
          <a:cs typeface="Calibri"/>
          <a:sym typeface="Calibri"/>
        </a:defRPr>
      </a:lvl5pPr>
      <a:lvl6pPr marL="3714750" indent="-514349" defTabSz="1280160">
        <a:spcBef>
          <a:spcPts val="1000"/>
        </a:spcBef>
        <a:buSzPct val="100000"/>
        <a:buFont typeface="Arial"/>
        <a:buChar char="•"/>
        <a:defRPr sz="4500">
          <a:latin typeface="Calibri"/>
          <a:ea typeface="Calibri"/>
          <a:cs typeface="Calibri"/>
          <a:sym typeface="Calibri"/>
        </a:defRPr>
      </a:lvl6pPr>
      <a:lvl7pPr marL="4354830" indent="-514350" defTabSz="1280160">
        <a:spcBef>
          <a:spcPts val="1000"/>
        </a:spcBef>
        <a:buSzPct val="100000"/>
        <a:buFont typeface="Arial"/>
        <a:buChar char="•"/>
        <a:defRPr sz="4500">
          <a:latin typeface="Calibri"/>
          <a:ea typeface="Calibri"/>
          <a:cs typeface="Calibri"/>
          <a:sym typeface="Calibri"/>
        </a:defRPr>
      </a:lvl7pPr>
      <a:lvl8pPr marL="4994910" indent="-514350" defTabSz="1280160">
        <a:spcBef>
          <a:spcPts val="1000"/>
        </a:spcBef>
        <a:buSzPct val="100000"/>
        <a:buFont typeface="Arial"/>
        <a:buChar char="•"/>
        <a:defRPr sz="4500">
          <a:latin typeface="Calibri"/>
          <a:ea typeface="Calibri"/>
          <a:cs typeface="Calibri"/>
          <a:sym typeface="Calibri"/>
        </a:defRPr>
      </a:lvl8pPr>
      <a:lvl9pPr marL="5634990" indent="-514350" defTabSz="1280160">
        <a:spcBef>
          <a:spcPts val="1000"/>
        </a:spcBef>
        <a:buSzPct val="100000"/>
        <a:buFont typeface="Arial"/>
        <a:buChar char="•"/>
        <a:defRPr sz="4500">
          <a:latin typeface="Calibri"/>
          <a:ea typeface="Calibri"/>
          <a:cs typeface="Calibri"/>
          <a:sym typeface="Calibri"/>
        </a:defRPr>
      </a:lvl9pPr>
    </p:bodyStyle>
    <p:otherStyle>
      <a:lvl1pPr algn="r" defTabSz="1280160">
        <a:defRPr sz="17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640080" algn="r" defTabSz="1280160">
        <a:defRPr sz="17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1280160" algn="r" defTabSz="1280160">
        <a:defRPr sz="17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920239" algn="r" defTabSz="1280160">
        <a:defRPr sz="17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2560320" algn="r" defTabSz="1280160">
        <a:defRPr sz="17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3200400" algn="r" defTabSz="1280160">
        <a:defRPr sz="17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3840479" algn="r" defTabSz="1280160">
        <a:defRPr sz="17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4480559" algn="r" defTabSz="1280160">
        <a:defRPr sz="17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5120640" algn="r" defTabSz="1280160">
        <a:defRPr sz="17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1.pn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jpeg"/><Relationship Id="rId10" Type="http://schemas.openxmlformats.org/officeDocument/2006/relationships/image" Target="../media/image1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1.png" descr="http://www.proshkolu.ru/content/media/pic/std/2000000/1303000/1302322-a637f183726dfe9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00668" y="6443674"/>
            <a:ext cx="2515721" cy="2936453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hape 50"/>
          <p:cNvSpPr/>
          <p:nvPr/>
        </p:nvSpPr>
        <p:spPr>
          <a:xfrm>
            <a:off x="71438" y="71438"/>
            <a:ext cx="12615906" cy="9444071"/>
          </a:xfrm>
          <a:prstGeom prst="roundRect">
            <a:avLst>
              <a:gd name="adj" fmla="val 16667"/>
            </a:avLst>
          </a:prstGeom>
          <a:ln w="76200">
            <a:solidFill>
              <a:srgbClr val="00B05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" name="Shape 51"/>
          <p:cNvSpPr/>
          <p:nvPr/>
        </p:nvSpPr>
        <p:spPr>
          <a:xfrm>
            <a:off x="1257263" y="1228700"/>
            <a:ext cx="10287073" cy="5072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15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1500" b="1">
                <a:solidFill>
                  <a:srgbClr val="0070C0"/>
                </a:solidFill>
              </a:rPr>
              <a:t>НАУЧНОЕ ОБЩЕСТВО «ЗНАТОКИ»</a:t>
            </a:r>
          </a:p>
        </p:txBody>
      </p:sp>
      <p:sp>
        <p:nvSpPr>
          <p:cNvPr id="52" name="Shape 52"/>
          <p:cNvSpPr/>
          <p:nvPr/>
        </p:nvSpPr>
        <p:spPr>
          <a:xfrm>
            <a:off x="828636" y="442881"/>
            <a:ext cx="11430080" cy="708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4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400" b="1">
                <a:solidFill>
                  <a:srgbClr val="00B050"/>
                </a:solidFill>
              </a:rPr>
              <a:t>МБОУ гимназия № 12 города Липецка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1.tif" descr="http://www.proshkolu.ru/content/media/pic/std/2000000/1303000/1302322-a637f183726dfe9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7223" y="552128"/>
            <a:ext cx="1944217" cy="226937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/>
          <p:nvPr/>
        </p:nvSpPr>
        <p:spPr>
          <a:xfrm>
            <a:off x="71438" y="71438"/>
            <a:ext cx="12615906" cy="9444071"/>
          </a:xfrm>
          <a:prstGeom prst="roundRect">
            <a:avLst>
              <a:gd name="adj" fmla="val 16667"/>
            </a:avLst>
          </a:prstGeom>
          <a:ln w="76200">
            <a:solidFill>
              <a:srgbClr val="00B05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7" name="Shape 157"/>
          <p:cNvSpPr/>
          <p:nvPr/>
        </p:nvSpPr>
        <p:spPr>
          <a:xfrm>
            <a:off x="856183" y="537784"/>
            <a:ext cx="9217026" cy="7193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just">
              <a:defRPr sz="1800"/>
            </a:pPr>
            <a:r>
              <a:rPr sz="24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Цели:</a:t>
            </a:r>
            <a:r>
              <a:rPr sz="24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lvl="0" algn="just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Выявление и выращивание интеллектуальных ресурсов общеобразовательного учреждения - учащихся, имеющихся развитые креативные способности.</a:t>
            </a:r>
          </a:p>
          <a:p>
            <a:pPr lvl="0" algn="just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Достижение максимального уровня развития способностей ребёнка.</a:t>
            </a:r>
          </a:p>
          <a:p>
            <a:pPr lvl="0" algn="just">
              <a:defRPr sz="1800"/>
            </a:pPr>
            <a:r>
              <a:rPr sz="24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Задачи: </a:t>
            </a:r>
            <a:endParaRPr sz="24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just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- расширять кругозор учащихся в области достижений отечественной и зарубежной науки;</a:t>
            </a:r>
          </a:p>
          <a:p>
            <a:pPr lvl="0" algn="just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- выявлять наиболее способных учащихся в разных областях науки и развитие их творческих способностей;</a:t>
            </a:r>
          </a:p>
          <a:p>
            <a:pPr lvl="0" algn="just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- активно включать учащихся школы в процесс самообразования и саморазвития;</a:t>
            </a:r>
          </a:p>
          <a:p>
            <a:pPr lvl="0" algn="just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- совершенствовать умения и навыки самостоятельной работы учащихся, повышать уровень знаний и эрудиции учащихся в интересующих их областях науки;</a:t>
            </a:r>
          </a:p>
          <a:p>
            <a:pPr lvl="0" algn="just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- организация научно-исследовательской деятельности учащихся для усовершенствования процесса обучения и профориентации.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1.tif" descr="http://www.proshkolu.ru/content/media/pic/std/2000000/1303000/1302322-a637f183726dfe9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7223" y="552128"/>
            <a:ext cx="1944217" cy="226937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/>
        </p:nvSpPr>
        <p:spPr>
          <a:xfrm>
            <a:off x="71438" y="71438"/>
            <a:ext cx="12615906" cy="9444071"/>
          </a:xfrm>
          <a:prstGeom prst="roundRect">
            <a:avLst>
              <a:gd name="adj" fmla="val 16667"/>
            </a:avLst>
          </a:prstGeom>
          <a:ln w="76200">
            <a:solidFill>
              <a:srgbClr val="00B05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1" name="Shape 161"/>
          <p:cNvSpPr/>
          <p:nvPr/>
        </p:nvSpPr>
        <p:spPr>
          <a:xfrm>
            <a:off x="784175" y="264095"/>
            <a:ext cx="9433050" cy="6482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just">
              <a:defRPr sz="1800"/>
            </a:pPr>
            <a:r>
              <a:rPr sz="24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Работа в научном обществе даёт ученикам огромные возможности для закрепления многих учебных навыков и приобретения новых компетенций:</a:t>
            </a:r>
            <a:r>
              <a:rPr sz="24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lvl="0" algn="just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•	развивает у школьников творческие способности и вырабатывает у них исследовательские навыки (реферирование литературы, оформление библиографии, создание структуры работы и оформление её);</a:t>
            </a:r>
          </a:p>
          <a:p>
            <a:pPr lvl="0" algn="just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•	формирует аналитическое и критическое мышление в процессе творческого поиска и выполнения исследований;</a:t>
            </a:r>
          </a:p>
          <a:p>
            <a:pPr lvl="0" algn="just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•	дает возможность проверить свои наклонности, профессиональную ориентацию, готовность к предстоящей трудовой деятельности;</a:t>
            </a:r>
          </a:p>
          <a:p>
            <a:pPr lvl="0" algn="just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•	воспитывает целеустремленность и системность в учебной, и трудовой деятельности;</a:t>
            </a:r>
          </a:p>
          <a:p>
            <a:pPr lvl="0" algn="just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•	благодаря достижению поставленной цели и представлению полученных результатов способствует их самоутверждению.</a:t>
            </a:r>
          </a:p>
        </p:txBody>
      </p:sp>
      <p:pic>
        <p:nvPicPr>
          <p:cNvPr id="162" name="image26.png" descr="F:\январь\Самый самый\Чернышева В.А\достижения\дети\Scan10106.BMP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57184" y="6415568"/>
            <a:ext cx="2058896" cy="2880321"/>
          </a:xfrm>
          <a:prstGeom prst="rect">
            <a:avLst/>
          </a:prstGeom>
          <a:ln w="15875">
            <a:solidFill>
              <a:srgbClr val="92D050"/>
            </a:solidFill>
            <a:miter/>
          </a:ln>
        </p:spPr>
      </p:pic>
      <p:pic>
        <p:nvPicPr>
          <p:cNvPr id="163" name="image27.png" descr="F:\январь\Самый самый\Чернышева В.А\достижения\дети\Scan10252.BMP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43029" y="6419543"/>
            <a:ext cx="2016225" cy="2850917"/>
          </a:xfrm>
          <a:prstGeom prst="rect">
            <a:avLst/>
          </a:prstGeom>
          <a:ln w="15875">
            <a:solidFill>
              <a:srgbClr val="92D050"/>
            </a:solidFill>
            <a:miter/>
          </a:ln>
        </p:spPr>
      </p:pic>
      <p:pic>
        <p:nvPicPr>
          <p:cNvPr id="164" name="image28.png" descr="F:\январь\Самый самый\Чернышева В.А\достижения\дети\Scan10225.BMP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59252" y="6415568"/>
            <a:ext cx="2016225" cy="2851226"/>
          </a:xfrm>
          <a:prstGeom prst="rect">
            <a:avLst/>
          </a:prstGeom>
          <a:ln w="15875">
            <a:solidFill>
              <a:srgbClr val="92D050"/>
            </a:solidFill>
            <a:miter/>
          </a:ln>
        </p:spPr>
      </p:pic>
      <p:pic>
        <p:nvPicPr>
          <p:cNvPr id="165" name="image29.png" descr="F:\январь\Самый самый\Чернышева В.А\достижения\дети\Scan10054.BMP"/>
          <p:cNvPicPr/>
          <p:nvPr/>
        </p:nvPicPr>
        <p:blipFill>
          <a:blip r:embed="rId6">
            <a:extLst/>
          </a:blip>
          <a:srcRect t="2547"/>
          <a:stretch>
            <a:fillRect/>
          </a:stretch>
        </p:blipFill>
        <p:spPr>
          <a:xfrm>
            <a:off x="10217223" y="3142443"/>
            <a:ext cx="2294897" cy="3486209"/>
          </a:xfrm>
          <a:prstGeom prst="rect">
            <a:avLst/>
          </a:prstGeom>
          <a:ln w="15875">
            <a:solidFill>
              <a:srgbClr val="92D050"/>
            </a:solidFill>
            <a:miter/>
          </a:ln>
        </p:spPr>
      </p:pic>
      <p:pic>
        <p:nvPicPr>
          <p:cNvPr id="166" name="image30.jpg" descr="F:\январь\Самый самый\Чернышева В.А\достижения\дети\сканирование0028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955655" y="6517036"/>
            <a:ext cx="2032324" cy="2730893"/>
          </a:xfrm>
          <a:prstGeom prst="rect">
            <a:avLst/>
          </a:prstGeom>
          <a:ln w="15875">
            <a:solidFill>
              <a:srgbClr val="92D050"/>
            </a:solidFill>
            <a:miter/>
          </a:ln>
        </p:spPr>
      </p:pic>
      <p:pic>
        <p:nvPicPr>
          <p:cNvPr id="167" name="image31.jpg" descr="F:\январь\Самый самый\Чернышева В.А\достижения\дети\сканирование0029.jp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68151" y="6517036"/>
            <a:ext cx="1920159" cy="2730893"/>
          </a:xfrm>
          <a:prstGeom prst="rect">
            <a:avLst/>
          </a:prstGeom>
          <a:ln w="15875">
            <a:solidFill>
              <a:srgbClr val="92D050"/>
            </a:solidFill>
            <a:miter/>
          </a:ln>
        </p:spPr>
      </p:pic>
      <p:pic>
        <p:nvPicPr>
          <p:cNvPr id="168" name="image32.jpg" descr="F:\январь\Самый самый\Чернышева В.А\достижения\дети\сканирование0034.jp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008311" y="6505723"/>
            <a:ext cx="2034788" cy="2764738"/>
          </a:xfrm>
          <a:prstGeom prst="rect">
            <a:avLst/>
          </a:prstGeom>
          <a:ln w="15875">
            <a:solidFill>
              <a:srgbClr val="92D050"/>
            </a:solidFill>
            <a:miter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71438" y="71438"/>
            <a:ext cx="12615906" cy="9444071"/>
          </a:xfrm>
          <a:prstGeom prst="roundRect">
            <a:avLst>
              <a:gd name="adj" fmla="val 16667"/>
            </a:avLst>
          </a:prstGeom>
          <a:ln w="76200">
            <a:solidFill>
              <a:srgbClr val="00B05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1" name="image1.tif" descr="http://www.proshkolu.ru/content/media/pic/std/2000000/1303000/1302322-a637f183726dfe9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7223" y="552128"/>
            <a:ext cx="1944217" cy="226937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712167" y="480119"/>
            <a:ext cx="10153130" cy="792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defRPr sz="1800"/>
            </a:pPr>
            <a:r>
              <a:rPr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ВЛИЯНИЕ АНТИГОЛОЛЕДНЫХ РЕАГЕНТОВ НА ОБУВЬ</a:t>
            </a:r>
          </a:p>
          <a:p>
            <a:pPr lvl="0" algn="ctr">
              <a:defRPr sz="1800"/>
            </a:pPr>
            <a:r>
              <a:rPr sz="24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Павлова Екатерина Вадимовна</a:t>
            </a:r>
          </a:p>
        </p:txBody>
      </p:sp>
      <p:sp>
        <p:nvSpPr>
          <p:cNvPr id="173" name="Shape 173"/>
          <p:cNvSpPr/>
          <p:nvPr/>
        </p:nvSpPr>
        <p:spPr>
          <a:xfrm>
            <a:off x="1288232" y="1344216"/>
            <a:ext cx="6480720" cy="7093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just">
              <a:defRPr sz="1800"/>
            </a:pPr>
            <a:r>
              <a:rPr sz="21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Методы и приемы: </a:t>
            </a:r>
            <a:r>
              <a:rPr sz="2100">
                <a:latin typeface="Arial"/>
                <a:ea typeface="Arial"/>
                <a:cs typeface="Arial"/>
                <a:sym typeface="Arial"/>
              </a:rPr>
              <a:t>определение механической прочности с помощью разрывной машины; определение структурных изменений  искусственных и натуральных материалов, из которых изготавливают обувь, с помощью микроскопа.</a:t>
            </a:r>
          </a:p>
          <a:p>
            <a:pPr lvl="0" algn="just">
              <a:defRPr sz="1800"/>
            </a:pPr>
            <a:r>
              <a:rPr sz="21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Выводы:</a:t>
            </a:r>
          </a:p>
          <a:p>
            <a:pPr lvl="0" algn="just">
              <a:defRPr sz="1800"/>
            </a:pPr>
            <a:r>
              <a:rPr sz="2100">
                <a:latin typeface="Arial"/>
                <a:ea typeface="Arial"/>
                <a:cs typeface="Arial"/>
                <a:sym typeface="Arial"/>
              </a:rPr>
              <a:t>1. Механическая прочность материалов, из которых изготовлена обувь, зависит от продолжительности воздействия на них антигололедных реагентов: чем дольше воздействие, тем меньше прочность.</a:t>
            </a:r>
          </a:p>
          <a:p>
            <a:pPr lvl="0" algn="just">
              <a:defRPr sz="1800"/>
            </a:pPr>
            <a:r>
              <a:rPr sz="2100">
                <a:latin typeface="Arial"/>
                <a:ea typeface="Arial"/>
                <a:cs typeface="Arial"/>
                <a:sym typeface="Arial"/>
              </a:rPr>
              <a:t>2. Контрольный образец дерматина более прочен на разрыв, чем натуральная кожа, но реагент оказывает большее воздействие на искусственный материал, сильно уменьшая его механическую прочность. </a:t>
            </a:r>
          </a:p>
          <a:p>
            <a:pPr lvl="0" algn="just">
              <a:defRPr sz="1800"/>
            </a:pPr>
            <a:r>
              <a:rPr sz="2100">
                <a:latin typeface="Arial"/>
                <a:ea typeface="Arial"/>
                <a:cs typeface="Arial"/>
                <a:sym typeface="Arial"/>
              </a:rPr>
              <a:t>3. Структура материалов подвергается изменениям при действии антигололедных реагентов. Чем дольше воздействие, тем больше нарушается структура материала, на поверхности образуются крупные кристаллы соли. </a:t>
            </a:r>
          </a:p>
        </p:txBody>
      </p:sp>
      <p:pic>
        <p:nvPicPr>
          <p:cNvPr id="174" name="image33.jpg" descr="K:\фото\фото 1\P105052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84976" y="2928391"/>
            <a:ext cx="4255135" cy="2952329"/>
          </a:xfrm>
          <a:prstGeom prst="rect">
            <a:avLst/>
          </a:prstGeom>
          <a:ln w="19050">
            <a:solidFill>
              <a:srgbClr val="7030A0"/>
            </a:solidFill>
            <a:miter/>
          </a:ln>
        </p:spPr>
      </p:pic>
      <p:pic>
        <p:nvPicPr>
          <p:cNvPr id="175" name="image34.jpg" descr="K:\фото\фото 1\P1050526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84976" y="5520680"/>
            <a:ext cx="4248473" cy="2678386"/>
          </a:xfrm>
          <a:prstGeom prst="rect">
            <a:avLst/>
          </a:prstGeom>
          <a:ln w="19050">
            <a:solidFill>
              <a:srgbClr val="7030A0"/>
            </a:solidFill>
            <a:miter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1.tif" descr="http://www.proshkolu.ru/content/media/pic/std/2000000/1303000/1302322-a637f183726dfe9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7223" y="552128"/>
            <a:ext cx="1944217" cy="2269370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hape 178"/>
          <p:cNvSpPr/>
          <p:nvPr/>
        </p:nvSpPr>
        <p:spPr>
          <a:xfrm>
            <a:off x="712167" y="480120"/>
            <a:ext cx="10153130" cy="1148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defRPr sz="1800"/>
            </a:pPr>
            <a:r>
              <a:rPr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КОРРОЗИОННАЯ АГРЕССИВНОСТЬ ПОЧВЫ НА ТЕРРИТОРИИ ПАРКОВ ГОРОДА ЛИПЕЦКА</a:t>
            </a:r>
          </a:p>
          <a:p>
            <a:pPr lvl="0" algn="ctr">
              <a:defRPr sz="1800"/>
            </a:pPr>
            <a:r>
              <a:rPr sz="24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Павлова Ирина Вадимовна</a:t>
            </a:r>
          </a:p>
        </p:txBody>
      </p:sp>
      <p:sp>
        <p:nvSpPr>
          <p:cNvPr id="179" name="Shape 179"/>
          <p:cNvSpPr/>
          <p:nvPr/>
        </p:nvSpPr>
        <p:spPr>
          <a:xfrm>
            <a:off x="1288231" y="1776264"/>
            <a:ext cx="4896546" cy="6483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just">
              <a:defRPr sz="1800"/>
            </a:pPr>
            <a:r>
              <a:rPr sz="21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Методы и приемы: </a:t>
            </a:r>
            <a:r>
              <a:rPr sz="2100">
                <a:latin typeface="Arial"/>
                <a:ea typeface="Arial"/>
                <a:cs typeface="Arial"/>
                <a:sym typeface="Arial"/>
              </a:rPr>
              <a:t>вольамперометрия, постановка эксперимента по определению коррозионной агрессивности почв на основе сравнения со скоростью коррозии в стандартном растворе.</a:t>
            </a:r>
          </a:p>
          <a:p>
            <a:pPr lvl="0" algn="just">
              <a:defRPr sz="1800"/>
            </a:pPr>
            <a:r>
              <a:rPr sz="21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Выводы:</a:t>
            </a:r>
          </a:p>
          <a:p>
            <a:pPr lvl="0" algn="just">
              <a:defRPr sz="1800"/>
            </a:pPr>
            <a:r>
              <a:rPr sz="2100">
                <a:latin typeface="Arial"/>
                <a:ea typeface="Arial"/>
                <a:cs typeface="Arial"/>
                <a:sym typeface="Arial"/>
              </a:rPr>
              <a:t>1. Почва на территории парков проявляет большую коррозионную агрессивность, чем модельный раствор.</a:t>
            </a:r>
          </a:p>
          <a:p>
            <a:pPr lvl="0" algn="just">
              <a:defRPr sz="1800"/>
            </a:pPr>
            <a:r>
              <a:rPr sz="2100">
                <a:latin typeface="Arial"/>
                <a:ea typeface="Arial"/>
                <a:cs typeface="Arial"/>
                <a:sym typeface="Arial"/>
              </a:rPr>
              <a:t> 2. Самая высокая скорость коррозии – в почве на территории ЛГТУ, самая низкая – на территории парка Быханов сад, но скорость коррозии образцов во всех почвах превосходит ее же значение в модельном растворе, следовательно, металлические конструкции на территории гимназии, университета и парков сильно подвержены коррозии.</a:t>
            </a:r>
          </a:p>
        </p:txBody>
      </p:sp>
      <p:pic>
        <p:nvPicPr>
          <p:cNvPr id="180" name="image35.jpg" descr="G:\DCIM\105_PANA\P105014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28790" y="1920280"/>
            <a:ext cx="3847286" cy="2448273"/>
          </a:xfrm>
          <a:prstGeom prst="rect">
            <a:avLst/>
          </a:prstGeom>
          <a:ln w="19050">
            <a:solidFill>
              <a:srgbClr val="7030A0"/>
            </a:solidFill>
            <a:miter/>
          </a:ln>
        </p:spPr>
      </p:pic>
      <p:pic>
        <p:nvPicPr>
          <p:cNvPr id="181" name="image36.jpeg" descr="F:\Фото, работы\Фото-0082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40960" y="3864495"/>
            <a:ext cx="4295379" cy="2733423"/>
          </a:xfrm>
          <a:prstGeom prst="rect">
            <a:avLst/>
          </a:prstGeom>
          <a:ln w="19050">
            <a:solidFill>
              <a:srgbClr val="7030A0"/>
            </a:solidFill>
            <a:miter/>
          </a:ln>
        </p:spPr>
      </p:pic>
      <p:pic>
        <p:nvPicPr>
          <p:cNvPr id="182" name="image37.jpeg" descr="F:\Фото, работы\Фото-0084.jpg"/>
          <p:cNvPicPr/>
          <p:nvPr/>
        </p:nvPicPr>
        <p:blipFill>
          <a:blip r:embed="rId5">
            <a:extLst/>
          </a:blip>
          <a:srcRect t="32199"/>
          <a:stretch>
            <a:fillRect/>
          </a:stretch>
        </p:blipFill>
        <p:spPr>
          <a:xfrm>
            <a:off x="6400800" y="5736704"/>
            <a:ext cx="3925978" cy="2647752"/>
          </a:xfrm>
          <a:prstGeom prst="rect">
            <a:avLst/>
          </a:prstGeom>
          <a:ln w="19050">
            <a:solidFill>
              <a:srgbClr val="7030A0"/>
            </a:solidFill>
            <a:miter/>
          </a:ln>
        </p:spPr>
      </p:pic>
      <p:sp>
        <p:nvSpPr>
          <p:cNvPr id="183" name="Shape 183"/>
          <p:cNvSpPr/>
          <p:nvPr/>
        </p:nvSpPr>
        <p:spPr>
          <a:xfrm>
            <a:off x="71438" y="71438"/>
            <a:ext cx="12615906" cy="9444071"/>
          </a:xfrm>
          <a:prstGeom prst="roundRect">
            <a:avLst>
              <a:gd name="adj" fmla="val 16667"/>
            </a:avLst>
          </a:prstGeom>
          <a:ln w="76200">
            <a:solidFill>
              <a:srgbClr val="00B05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1.tif" descr="http://www.proshkolu.ru/content/media/pic/std/2000000/1303000/1302322-a637f183726dfe9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7223" y="552128"/>
            <a:ext cx="1944217" cy="226937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hape 186"/>
          <p:cNvSpPr/>
          <p:nvPr/>
        </p:nvSpPr>
        <p:spPr>
          <a:xfrm>
            <a:off x="1288231" y="480120"/>
            <a:ext cx="9217026" cy="1503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defRPr sz="1800"/>
            </a:pPr>
            <a:r>
              <a:rPr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ОПРЕДЕЛЕНИЕ КАЧЕСТВЕННОГО СОСТАВА НЕЗАМЕРЗАЮЩЕЙ ЖИДКОСТИ (НАЛИЧИЕ МЕТАНОЛА В НЕЗАМЕРЗАЮЩЕЙ ЖИДКОСТИ) </a:t>
            </a:r>
          </a:p>
          <a:p>
            <a:pPr lvl="0" algn="ctr">
              <a:defRPr sz="1800"/>
            </a:pPr>
            <a:r>
              <a:rPr sz="24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Сигунова Мария Владимировна</a:t>
            </a:r>
          </a:p>
        </p:txBody>
      </p:sp>
      <p:sp>
        <p:nvSpPr>
          <p:cNvPr id="187" name="Shape 187"/>
          <p:cNvSpPr/>
          <p:nvPr/>
        </p:nvSpPr>
        <p:spPr>
          <a:xfrm>
            <a:off x="784175" y="2208311"/>
            <a:ext cx="5976666" cy="6482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just">
              <a:defRPr sz="1800"/>
            </a:pPr>
            <a:r>
              <a:rPr sz="24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Цель:</a:t>
            </a:r>
            <a:r>
              <a:rPr sz="24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400">
                <a:latin typeface="Arial"/>
                <a:ea typeface="Arial"/>
                <a:cs typeface="Arial"/>
                <a:sym typeface="Arial"/>
              </a:rPr>
              <a:t>определить качественный состав незамерзающих жидкостей , выявить торговые марки незамерзающих жидкостей, в составе которых находится метанол.</a:t>
            </a:r>
          </a:p>
          <a:p>
            <a:pPr lvl="0" algn="just">
              <a:defRPr sz="1800"/>
            </a:pPr>
            <a:r>
              <a:rPr sz="24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Методы:</a:t>
            </a:r>
            <a:r>
              <a:rPr sz="24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400">
                <a:latin typeface="Arial"/>
                <a:ea typeface="Arial"/>
                <a:cs typeface="Arial"/>
                <a:sym typeface="Arial"/>
              </a:rPr>
              <a:t>ИК - спектроскопия.</a:t>
            </a:r>
          </a:p>
          <a:p>
            <a:pPr lvl="0" algn="just">
              <a:defRPr sz="1800"/>
            </a:pPr>
            <a:r>
              <a:rPr sz="24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Выводы:</a:t>
            </a:r>
          </a:p>
          <a:p>
            <a:pPr lvl="0" algn="just">
              <a:buSzPct val="100000"/>
              <a:buFont typeface="Arial"/>
              <a:buAutoNum type="arabicPeriod"/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Выяснили что, метанол содержится в пробах №1(«Снежинка»), 2(«GLEIDIS»), 3(«NorthWay»), 4(«КЛИНАП»), 5(«RV»), 6(«Снежинка*»).</a:t>
            </a:r>
          </a:p>
          <a:p>
            <a:pPr lvl="0" algn="just">
              <a:buSzPct val="100000"/>
              <a:buFont typeface="Arial"/>
              <a:buAutoNum type="arabicPeriod"/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Метанол, как сырьё для производства, не указан на этикетке ни одного из образцов, хотя его содержание было обнаружено экспериментальным путём. Это свидетельствует о нарушении технологии производства.</a:t>
            </a:r>
          </a:p>
        </p:txBody>
      </p:sp>
      <p:pic>
        <p:nvPicPr>
          <p:cNvPr id="188" name="image38.jpg" descr="K:\Фото, работы\P1050147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04856" y="3144416"/>
            <a:ext cx="5314965" cy="3816425"/>
          </a:xfrm>
          <a:prstGeom prst="rect">
            <a:avLst/>
          </a:prstGeom>
          <a:ln w="19050">
            <a:solidFill>
              <a:srgbClr val="7030A0"/>
            </a:solidFill>
            <a:miter/>
          </a:ln>
        </p:spPr>
      </p:pic>
      <p:pic>
        <p:nvPicPr>
          <p:cNvPr id="189" name="image39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64896" y="6600800"/>
            <a:ext cx="3505276" cy="2299730"/>
          </a:xfrm>
          <a:prstGeom prst="rect">
            <a:avLst/>
          </a:prstGeom>
          <a:ln>
            <a:solidFill>
              <a:srgbClr val="7030A0"/>
            </a:solidFill>
            <a:miter/>
          </a:ln>
        </p:spPr>
      </p:pic>
      <p:sp>
        <p:nvSpPr>
          <p:cNvPr id="190" name="Shape 190"/>
          <p:cNvSpPr/>
          <p:nvPr/>
        </p:nvSpPr>
        <p:spPr>
          <a:xfrm>
            <a:off x="71438" y="71438"/>
            <a:ext cx="12615906" cy="9444071"/>
          </a:xfrm>
          <a:prstGeom prst="roundRect">
            <a:avLst>
              <a:gd name="adj" fmla="val 16667"/>
            </a:avLst>
          </a:prstGeom>
          <a:ln w="76200">
            <a:solidFill>
              <a:srgbClr val="00B05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1.tif" descr="http://www.proshkolu.ru/content/media/pic/std/2000000/1303000/1302322-a637f183726dfe9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7223" y="552128"/>
            <a:ext cx="1944217" cy="2269370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pe 193"/>
          <p:cNvSpPr/>
          <p:nvPr/>
        </p:nvSpPr>
        <p:spPr>
          <a:xfrm>
            <a:off x="568151" y="480119"/>
            <a:ext cx="10513170" cy="792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defRPr sz="1800"/>
            </a:pPr>
            <a:r>
              <a:rPr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ОПРЕДЕЛЕНИЕ КАЧЕСТВА МОЛОКА И МОЛОЧНЫХ ПРОДУКТОВ </a:t>
            </a:r>
          </a:p>
          <a:p>
            <a:pPr lvl="0" algn="ctr">
              <a:defRPr sz="1800"/>
            </a:pPr>
            <a:r>
              <a:rPr sz="24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Борисова Владислава Сергеевна</a:t>
            </a:r>
          </a:p>
        </p:txBody>
      </p:sp>
      <p:sp>
        <p:nvSpPr>
          <p:cNvPr id="194" name="Shape 194"/>
          <p:cNvSpPr/>
          <p:nvPr/>
        </p:nvSpPr>
        <p:spPr>
          <a:xfrm>
            <a:off x="784175" y="1632248"/>
            <a:ext cx="5760642" cy="6509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indent="107999" algn="just">
              <a:defRPr sz="1800"/>
            </a:pPr>
            <a:r>
              <a:rPr sz="20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Методы исследования:</a:t>
            </a:r>
            <a:endParaRPr sz="20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7999" lvl="0" algn="just">
              <a:buSzPct val="100000"/>
              <a:buFont typeface="Arial"/>
              <a:buChar char="•"/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осаждение молочного белка спиртом</a:t>
            </a:r>
          </a:p>
          <a:p>
            <a:pPr marL="107999" lvl="0" algn="just">
              <a:buSzPct val="100000"/>
              <a:buFont typeface="Arial"/>
              <a:buChar char="•"/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определение рН молока с помощью мобильной лаборатории ЛабДиск;</a:t>
            </a:r>
          </a:p>
          <a:p>
            <a:pPr marL="107999" lvl="0" algn="just">
              <a:buSzPct val="100000"/>
              <a:buFont typeface="Arial"/>
              <a:buChar char="•"/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органолептическая характеристика молочных продуктов</a:t>
            </a:r>
          </a:p>
          <a:p>
            <a:pPr marL="107999" lvl="0" algn="just">
              <a:buSzPct val="100000"/>
              <a:buFont typeface="Arial"/>
              <a:buChar char="•"/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определение степени термической обработки йодкрахмальным реактивом.</a:t>
            </a:r>
          </a:p>
          <a:p>
            <a:pPr marL="86400" lvl="1" indent="-86400" algn="just">
              <a:buSzPct val="100000"/>
              <a:buFont typeface="Arial"/>
              <a:buChar char="•"/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Из 6 исследуемых образцов молока разбавленными водой оказались 2 («Иван Поддубный», «ЧаплыгонМолоко»);</a:t>
            </a:r>
          </a:p>
          <a:p>
            <a:pPr marL="86400" lvl="1" indent="-86400" algn="just">
              <a:buSzPct val="100000"/>
              <a:buFont typeface="Arial"/>
              <a:buChar char="•"/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Для молока торговых марок «Авида» и «ЧаплыгонМолоко» и творога «ЧаплыгинМолоко» и «ЛебедяньМолоко» характерна недостаточная термическая обработка;</a:t>
            </a:r>
          </a:p>
          <a:p>
            <a:pPr marL="86400" lvl="1" indent="-86400" algn="just">
              <a:buSzPct val="100000"/>
              <a:buFont typeface="Arial"/>
              <a:buChar char="•"/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Недоброкачественным по органолептическим показателям является сливочное масло «Смоленское» и «Дубровское». Лучшим сливочным маслом оказались продукты торговых марок «Сладко», «Стародубское», «Данон Россия», «КурскМаслоПродукт». </a:t>
            </a:r>
          </a:p>
        </p:txBody>
      </p:sp>
      <p:pic>
        <p:nvPicPr>
          <p:cNvPr id="195" name="image4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88832" y="3072408"/>
            <a:ext cx="5511983" cy="3096344"/>
          </a:xfrm>
          <a:prstGeom prst="rect">
            <a:avLst/>
          </a:prstGeom>
          <a:ln w="19050">
            <a:solidFill>
              <a:srgbClr val="7030A0"/>
            </a:solidFill>
            <a:miter/>
          </a:ln>
        </p:spPr>
      </p:pic>
      <p:pic>
        <p:nvPicPr>
          <p:cNvPr id="196" name="image41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04856" y="5808712"/>
            <a:ext cx="4870795" cy="2736305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197" name="Shape 197"/>
          <p:cNvSpPr/>
          <p:nvPr/>
        </p:nvSpPr>
        <p:spPr>
          <a:xfrm>
            <a:off x="71438" y="71438"/>
            <a:ext cx="12615906" cy="9444071"/>
          </a:xfrm>
          <a:prstGeom prst="roundRect">
            <a:avLst>
              <a:gd name="adj" fmla="val 16667"/>
            </a:avLst>
          </a:prstGeom>
          <a:ln w="76200">
            <a:solidFill>
              <a:srgbClr val="00B05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1.tif" descr="http://www.proshkolu.ru/content/media/pic/std/2000000/1303000/1302322-a637f183726dfe9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7223" y="552128"/>
            <a:ext cx="1944217" cy="226937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/>
          <p:nvPr/>
        </p:nvSpPr>
        <p:spPr>
          <a:xfrm>
            <a:off x="568151" y="480120"/>
            <a:ext cx="10513170" cy="1148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defRPr sz="1800"/>
            </a:pPr>
            <a:r>
              <a:rPr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ОПРЕДЕЛЕНИЕ СОДЕРЖАНИЯ НЕФТЕПРОДУКТОВ В ПОЧВЕ НА ТРАССЕ ЛИПЕЦК-ГРЯЗИ В РАЙОНЕ П. МАТЫРСКИЙ </a:t>
            </a:r>
          </a:p>
          <a:p>
            <a:pPr lvl="0" algn="ctr">
              <a:defRPr sz="1800"/>
            </a:pPr>
            <a:r>
              <a:rPr sz="24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Беляев Андрей Викторович</a:t>
            </a:r>
          </a:p>
        </p:txBody>
      </p:sp>
      <p:sp>
        <p:nvSpPr>
          <p:cNvPr id="201" name="Shape 201"/>
          <p:cNvSpPr/>
          <p:nvPr/>
        </p:nvSpPr>
        <p:spPr>
          <a:xfrm>
            <a:off x="784176" y="1848272"/>
            <a:ext cx="6480720" cy="6482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just">
              <a:defRPr sz="1800"/>
            </a:pPr>
            <a:r>
              <a:rPr sz="24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Методы и приемы:</a:t>
            </a:r>
            <a:r>
              <a:rPr sz="24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400">
                <a:latin typeface="Arial"/>
                <a:ea typeface="Arial"/>
                <a:cs typeface="Arial"/>
                <a:sym typeface="Arial"/>
              </a:rPr>
              <a:t>флуориметрический метод измерений массовой доли нефтепродуктов в почве.</a:t>
            </a:r>
          </a:p>
          <a:p>
            <a:pPr lvl="0" algn="just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Нефтепродукты обнаруживаются в почве вблизи дорог на расстоянии до 50 м. </a:t>
            </a:r>
          </a:p>
          <a:p>
            <a:pPr lvl="0" algn="just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Для нефтепродуктов характерны две полосы в области ИК-спектра 2849-2855см</a:t>
            </a:r>
            <a:r>
              <a:rPr sz="2400" baseline="30000">
                <a:latin typeface="Arial"/>
                <a:ea typeface="Arial"/>
                <a:cs typeface="Arial"/>
                <a:sym typeface="Arial"/>
              </a:rPr>
              <a:t>-1</a:t>
            </a:r>
            <a:r>
              <a:rPr sz="2400">
                <a:latin typeface="Arial"/>
                <a:ea typeface="Arial"/>
                <a:cs typeface="Arial"/>
                <a:sym typeface="Arial"/>
              </a:rPr>
              <a:t> и 2940-2980 см</a:t>
            </a:r>
            <a:r>
              <a:rPr sz="2400" baseline="30000">
                <a:latin typeface="Arial"/>
                <a:ea typeface="Arial"/>
                <a:cs typeface="Arial"/>
                <a:sym typeface="Arial"/>
              </a:rPr>
              <a:t>-1</a:t>
            </a:r>
            <a:r>
              <a:rPr sz="2400"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lvl="0" algn="just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Флуориметрический метод анализа позволяет определить наличие нефтепродуктов в почве.</a:t>
            </a:r>
          </a:p>
          <a:p>
            <a:pPr lvl="0" algn="just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Концентрация нефтепродуктов уменьшается с увеличением расстояния до дороги. </a:t>
            </a:r>
          </a:p>
          <a:p>
            <a:pPr lvl="0" algn="just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Площадь поверхности почвы, занятая травянистой растительностью, увеличивается с увеличением расстояния до дороги и уменьшением содержания нефтепродуктов в ней.</a:t>
            </a:r>
          </a:p>
        </p:txBody>
      </p:sp>
      <p:pic>
        <p:nvPicPr>
          <p:cNvPr id="202" name="image42.jpeg" descr="C:\Users\1\Desktop\Фото-007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80920" y="2856383"/>
            <a:ext cx="4729806" cy="3816426"/>
          </a:xfrm>
          <a:prstGeom prst="rect">
            <a:avLst/>
          </a:prstGeom>
          <a:ln>
            <a:solidFill>
              <a:srgbClr val="7030A0"/>
            </a:solidFill>
            <a:miter/>
          </a:ln>
        </p:spPr>
      </p:pic>
      <p:grpSp>
        <p:nvGrpSpPr>
          <p:cNvPr id="205" name="Group 205"/>
          <p:cNvGrpSpPr/>
          <p:nvPr/>
        </p:nvGrpSpPr>
        <p:grpSpPr>
          <a:xfrm>
            <a:off x="7840960" y="5808712"/>
            <a:ext cx="4104457" cy="2688509"/>
            <a:chOff x="0" y="0"/>
            <a:chExt cx="4104456" cy="2688507"/>
          </a:xfrm>
        </p:grpSpPr>
        <p:sp>
          <p:nvSpPr>
            <p:cNvPr id="203" name="Shape 203"/>
            <p:cNvSpPr/>
            <p:nvPr/>
          </p:nvSpPr>
          <p:spPr>
            <a:xfrm>
              <a:off x="0" y="0"/>
              <a:ext cx="4104457" cy="2688508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pic>
          <p:nvPicPr>
            <p:cNvPr id="204" name="image43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104457" cy="2688508"/>
            </a:xfrm>
            <a:prstGeom prst="rect">
              <a:avLst/>
            </a:prstGeom>
            <a:ln w="31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206" name="Shape 206"/>
          <p:cNvSpPr/>
          <p:nvPr/>
        </p:nvSpPr>
        <p:spPr>
          <a:xfrm>
            <a:off x="71438" y="71438"/>
            <a:ext cx="12615906" cy="9444071"/>
          </a:xfrm>
          <a:prstGeom prst="roundRect">
            <a:avLst>
              <a:gd name="adj" fmla="val 16667"/>
            </a:avLst>
          </a:prstGeom>
          <a:ln w="76200">
            <a:solidFill>
              <a:srgbClr val="00B05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1.tif" descr="http://www.proshkolu.ru/content/media/pic/std/2000000/1303000/1302322-a637f183726dfe9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7223" y="552128"/>
            <a:ext cx="1944217" cy="226937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hape 209"/>
          <p:cNvSpPr/>
          <p:nvPr/>
        </p:nvSpPr>
        <p:spPr>
          <a:xfrm>
            <a:off x="568151" y="480119"/>
            <a:ext cx="10513170" cy="792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defRPr sz="1800"/>
            </a:pPr>
            <a:r>
              <a:rPr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ЯРКИМ КОНТЕЙНЕРОМ – ПО МУСОРУ!</a:t>
            </a:r>
          </a:p>
          <a:p>
            <a:pPr lvl="0" algn="ctr">
              <a:defRPr sz="1800"/>
            </a:pPr>
            <a:r>
              <a:rPr sz="24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Лаврентьева Валерия</a:t>
            </a:r>
          </a:p>
        </p:txBody>
      </p:sp>
      <p:sp>
        <p:nvSpPr>
          <p:cNvPr id="210" name="Shape 210"/>
          <p:cNvSpPr/>
          <p:nvPr/>
        </p:nvSpPr>
        <p:spPr>
          <a:xfrm>
            <a:off x="928191" y="1685882"/>
            <a:ext cx="6048674" cy="7093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just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Как заставить население сортировать отходы? Установкой контейнеров для раздельного сбора мусора проблему не решить. (Такой опыт уже имеется в Москве и Санкт Петербурге) Я предлагаю спроектировать такие контейнеры, которые будут привлекать население, будут вызывать желание воспользоваться ими. В моей работе уделено особое внимание контейнерам для пищевых отходов. Это те отходы, которые могут быть переработаны или использованы на 100%. Для пищевых отходов я предлагаю особый дизайн контейнеров: в форме фруктов или овощей,  или интересный декор контейнеров, который будет привлекать горожан и гостей нашего любимого города.</a:t>
            </a:r>
            <a:endParaRPr sz="2500">
              <a:solidFill>
                <a:srgbClr val="FFFFFF"/>
              </a:solidFill>
            </a:endParaRPr>
          </a:p>
          <a:p>
            <a:pPr lvl="0" algn="just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Оказалось, что часть отходов можно использовать вторично самим. Это зависит от нашего желания, творчества, фантазии и  выдумки.</a:t>
            </a:r>
            <a:endParaRPr sz="2500">
              <a:solidFill>
                <a:srgbClr val="FFFFFF"/>
              </a:solidFill>
            </a:endParaRPr>
          </a:p>
          <a:p>
            <a:pPr lvl="0" algn="just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В итоге я пришла к выводу, что одним из приоритетных направлений политики в области охраны окружающей среды в Липецкой области должно стать - повышение уровня экологической культуры.</a:t>
            </a:r>
          </a:p>
        </p:txBody>
      </p:sp>
      <p:pic>
        <p:nvPicPr>
          <p:cNvPr id="211" name="image44.png"/>
          <p:cNvPicPr/>
          <p:nvPr/>
        </p:nvPicPr>
        <p:blipFill>
          <a:blip r:embed="rId3">
            <a:extLst/>
          </a:blip>
          <a:srcRect l="41698" t="4657" r="2160" b="6399"/>
          <a:stretch>
            <a:fillRect/>
          </a:stretch>
        </p:blipFill>
        <p:spPr>
          <a:xfrm>
            <a:off x="7264895" y="2784375"/>
            <a:ext cx="4488320" cy="5688633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212" name="Shape 212"/>
          <p:cNvSpPr/>
          <p:nvPr/>
        </p:nvSpPr>
        <p:spPr>
          <a:xfrm>
            <a:off x="71438" y="71438"/>
            <a:ext cx="12615906" cy="9444071"/>
          </a:xfrm>
          <a:prstGeom prst="roundRect">
            <a:avLst>
              <a:gd name="adj" fmla="val 16667"/>
            </a:avLst>
          </a:prstGeom>
          <a:ln w="76200">
            <a:solidFill>
              <a:srgbClr val="00B05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424135" y="264095"/>
            <a:ext cx="12025337" cy="9001002"/>
          </a:xfrm>
          <a:prstGeom prst="roundRect">
            <a:avLst>
              <a:gd name="adj" fmla="val 16667"/>
            </a:avLst>
          </a:prstGeom>
          <a:ln w="76200">
            <a:solidFill>
              <a:srgbClr val="00B05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5" name="image1.tif" descr="http://www.proshkolu.ru/content/media/pic/std/2000000/1303000/1302322-a637f183726dfe9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7223" y="552128"/>
            <a:ext cx="1944217" cy="2269370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Shape 216"/>
          <p:cNvSpPr/>
          <p:nvPr/>
        </p:nvSpPr>
        <p:spPr>
          <a:xfrm>
            <a:off x="568151" y="480120"/>
            <a:ext cx="10513170" cy="1148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defRPr sz="1800"/>
            </a:pPr>
            <a:r>
              <a:rPr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ВЫРАЩИВАНИЯ ЛОТОСА В ДОМАШНИХ УСЛОВИЯХ </a:t>
            </a:r>
          </a:p>
          <a:p>
            <a:pPr lvl="0" algn="ctr">
              <a:defRPr sz="1800"/>
            </a:pPr>
            <a:r>
              <a:rPr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С  ЦЕЛЬЮ ПОСЛЕДУЮЩЕЙ ВЫСАДКИ В ВОДОЕМ </a:t>
            </a:r>
          </a:p>
          <a:p>
            <a:pPr lvl="0" algn="ctr">
              <a:defRPr sz="1800"/>
            </a:pPr>
            <a:r>
              <a:rPr sz="24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Плотникова Ирина Геннадьевна</a:t>
            </a:r>
          </a:p>
        </p:txBody>
      </p:sp>
      <p:sp>
        <p:nvSpPr>
          <p:cNvPr id="217" name="Shape 217"/>
          <p:cNvSpPr/>
          <p:nvPr/>
        </p:nvSpPr>
        <p:spPr>
          <a:xfrm>
            <a:off x="856183" y="1776264"/>
            <a:ext cx="5760642" cy="621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just">
              <a:defRPr sz="1800"/>
            </a:pPr>
            <a:r>
              <a:rPr sz="20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Проблема: 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снижение численности лотоса орехоносного </a:t>
            </a:r>
          </a:p>
          <a:p>
            <a:pPr lvl="0" algn="just">
              <a:defRPr sz="1800"/>
            </a:pPr>
            <a:r>
              <a:rPr sz="20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Гипотеза: 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лотос орехоносный можно прорастить в домашних условиях, вырастить рассаду и высадить в водоем.</a:t>
            </a:r>
          </a:p>
          <a:p>
            <a:pPr lvl="0" algn="just">
              <a:defRPr sz="1800"/>
            </a:pPr>
            <a:r>
              <a:rPr sz="20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Цель исследования: 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определение возможность выращивания лотоса в домашних условиях с последующей высадкой в водоем </a:t>
            </a:r>
          </a:p>
          <a:p>
            <a:pPr lvl="0" algn="just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По результатам исследовательских работ выявлено: выращивание семян лотоса в домашних условиях возможно, растение развивается очень быстро, в связи, с чем постоянно менялись условия, а именно объем сосуда для выращивания. В период выращивания водного растения передо мной возникли следующие проблемы: постоянная замена воды, увеличение объема аквариума, фитофтороз. Летом растения высажены в водоем, по окончанию летнего периода (август 2012 года), высаженное растение в хорошем состоянии, но не зацвело.</a:t>
            </a:r>
          </a:p>
        </p:txBody>
      </p:sp>
      <p:pic>
        <p:nvPicPr>
          <p:cNvPr id="218" name="image45.png"/>
          <p:cNvPicPr/>
          <p:nvPr/>
        </p:nvPicPr>
        <p:blipFill>
          <a:blip r:embed="rId3">
            <a:extLst/>
          </a:blip>
          <a:srcRect l="25458" t="24636" r="20767" b="15840"/>
          <a:stretch>
            <a:fillRect/>
          </a:stretch>
        </p:blipFill>
        <p:spPr>
          <a:xfrm>
            <a:off x="6760840" y="3000399"/>
            <a:ext cx="5285760" cy="4680522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1.tif" descr="http://www.proshkolu.ru/content/media/pic/std/2000000/1303000/1302322-a637f183726dfe9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7223" y="552128"/>
            <a:ext cx="1944217" cy="226937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hape 221"/>
          <p:cNvSpPr/>
          <p:nvPr/>
        </p:nvSpPr>
        <p:spPr>
          <a:xfrm>
            <a:off x="1288231" y="480120"/>
            <a:ext cx="9793090" cy="1148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defRPr sz="1800"/>
            </a:pPr>
            <a:r>
              <a:rPr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ЗАПИСАТЬ БЫ ТИШИНУ  И ВКЛЮЧИТЬ НА ПОЛНУЮ ГРОМКОСТЬ… </a:t>
            </a:r>
          </a:p>
          <a:p>
            <a:pPr lvl="0" algn="ctr">
              <a:defRPr sz="1800"/>
            </a:pPr>
            <a:r>
              <a:rPr sz="24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Чигорский Вадим</a:t>
            </a:r>
          </a:p>
        </p:txBody>
      </p:sp>
      <p:sp>
        <p:nvSpPr>
          <p:cNvPr id="222" name="Shape 222"/>
          <p:cNvSpPr/>
          <p:nvPr/>
        </p:nvSpPr>
        <p:spPr>
          <a:xfrm>
            <a:off x="928192" y="1848272"/>
            <a:ext cx="6696744" cy="7093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just">
              <a:defRPr sz="1800"/>
            </a:pPr>
            <a:r>
              <a:rPr sz="20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Основной целью работы является:</a:t>
            </a:r>
          </a:p>
          <a:p>
            <a:pPr lvl="0" algn="just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- изучить понятие «шум»,</a:t>
            </a:r>
          </a:p>
          <a:p>
            <a:pPr lvl="0" algn="just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- определить источники шума;</a:t>
            </a:r>
          </a:p>
          <a:p>
            <a:pPr lvl="0" algn="just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- провести исследование, позволяющее оценить степень шумового загрязнения (в повседневной жизни),</a:t>
            </a:r>
          </a:p>
          <a:p>
            <a:pPr lvl="0" algn="just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- провести анкетирование, опрос людей с целью выяснения шумовых раздражителей и определения степени влияния шума на человека;</a:t>
            </a:r>
          </a:p>
          <a:p>
            <a:pPr lvl="0" algn="just">
              <a:buSzPct val="100000"/>
              <a:buFont typeface="Arial"/>
              <a:buChar char="-"/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дать рекомендации по ограничению шумового воздействия на человека.</a:t>
            </a:r>
          </a:p>
          <a:p>
            <a:pPr lvl="0" algn="just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 В работе использованы такие </a:t>
            </a:r>
            <a:r>
              <a:rPr sz="20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методы исследования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, как теоретический анализ, беседа, анкетирование, опрос, лабораторное исследование.</a:t>
            </a:r>
          </a:p>
          <a:p>
            <a:pPr lvl="0" algn="just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Данная работа показала, что присутствие шума в нашей жизни неизбежно, а шумовое загрязнение - серьёзная проблема города. И только сам человек в состоянии создать себе комфортную и здоровую среду обитания - территорию тишины, которая сама пронизана звуками. Она звенит стрекотанием кузнечиков, наполнена спокойным дыханием спящего ребёнка, шумом осеннего непрекращающегося дождя… А что для Вас тишина? </a:t>
            </a:r>
          </a:p>
        </p:txBody>
      </p:sp>
      <p:pic>
        <p:nvPicPr>
          <p:cNvPr id="223" name="image46.jpg" descr="IMG_4988"/>
          <p:cNvPicPr/>
          <p:nvPr/>
        </p:nvPicPr>
        <p:blipFill>
          <a:blip r:embed="rId3">
            <a:extLst/>
          </a:blip>
          <a:srcRect t="6821" b="22233"/>
          <a:stretch>
            <a:fillRect/>
          </a:stretch>
        </p:blipFill>
        <p:spPr>
          <a:xfrm>
            <a:off x="7840959" y="3144416"/>
            <a:ext cx="4035320" cy="3816424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224" name="image47.jpg" descr="IMG_4966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01000" y="6384776"/>
            <a:ext cx="3362734" cy="2520281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225" name="Shape 225"/>
          <p:cNvSpPr/>
          <p:nvPr/>
        </p:nvSpPr>
        <p:spPr>
          <a:xfrm>
            <a:off x="71438" y="71438"/>
            <a:ext cx="12615906" cy="9444071"/>
          </a:xfrm>
          <a:prstGeom prst="roundRect">
            <a:avLst>
              <a:gd name="adj" fmla="val 16667"/>
            </a:avLst>
          </a:prstGeom>
          <a:ln w="76200">
            <a:solidFill>
              <a:srgbClr val="00B05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1.tif" descr="http://www.proshkolu.ru/content/media/pic/std/2000000/1303000/1302322-a637f183726dfe9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7223" y="552128"/>
            <a:ext cx="1944217" cy="2269370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Shape 55"/>
          <p:cNvSpPr/>
          <p:nvPr/>
        </p:nvSpPr>
        <p:spPr>
          <a:xfrm>
            <a:off x="71438" y="71438"/>
            <a:ext cx="12615906" cy="9444071"/>
          </a:xfrm>
          <a:prstGeom prst="roundRect">
            <a:avLst>
              <a:gd name="adj" fmla="val 16667"/>
            </a:avLst>
          </a:prstGeom>
          <a:ln w="76200">
            <a:solidFill>
              <a:srgbClr val="00B05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6" name="image2.jpg" descr="http://e8ac23310506fe10c8e9b0ac19a19113.extratorrent.filespook.com/v627224532/ebd9/-c9OAjiL9lg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4176" y="462999"/>
            <a:ext cx="5753101" cy="3552826"/>
          </a:xfrm>
          <a:prstGeom prst="rect">
            <a:avLst/>
          </a:pr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  <p:grpSp>
        <p:nvGrpSpPr>
          <p:cNvPr id="59" name="Group 59"/>
          <p:cNvGrpSpPr/>
          <p:nvPr/>
        </p:nvGrpSpPr>
        <p:grpSpPr>
          <a:xfrm>
            <a:off x="640160" y="4793472"/>
            <a:ext cx="11521280" cy="4039577"/>
            <a:chOff x="0" y="0"/>
            <a:chExt cx="11521279" cy="4039575"/>
          </a:xfrm>
        </p:grpSpPr>
        <p:sp>
          <p:nvSpPr>
            <p:cNvPr id="57" name="Shape 57"/>
            <p:cNvSpPr/>
            <p:nvPr/>
          </p:nvSpPr>
          <p:spPr>
            <a:xfrm>
              <a:off x="0" y="0"/>
              <a:ext cx="11521280" cy="4039576"/>
            </a:xfrm>
            <a:prstGeom prst="roundRect">
              <a:avLst>
                <a:gd name="adj" fmla="val 16667"/>
              </a:avLst>
            </a:prstGeom>
            <a:solidFill>
              <a:srgbClr val="C3D69B"/>
            </a:solidFill>
            <a:ln w="25400" cap="flat">
              <a:solidFill>
                <a:srgbClr val="C3D69B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just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>
              <a:off x="197195" y="194157"/>
              <a:ext cx="11126890" cy="3651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just">
                <a:defRPr sz="40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>
                <a:defRPr sz="1800"/>
              </a:pPr>
              <a:r>
                <a:rPr sz="4000"/>
                <a:t>Фундаментальная наука может не давать непосредственного результата сама по себе, но без нее добиться этого результата трудно. Сергей Неклюдов сравнил фундаментальную науку с семейной парой. Героями какого произведения является эта пара?</a:t>
              </a:r>
            </a:p>
          </p:txBody>
        </p:sp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1.tif" descr="http://www.proshkolu.ru/content/media/pic/std/2000000/1303000/1302322-a637f183726dfe9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7223" y="552128"/>
            <a:ext cx="1944217" cy="226937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Shape 228"/>
          <p:cNvSpPr/>
          <p:nvPr/>
        </p:nvSpPr>
        <p:spPr>
          <a:xfrm>
            <a:off x="1288231" y="480120"/>
            <a:ext cx="9793090" cy="1148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defRPr sz="1800"/>
            </a:pPr>
            <a:r>
              <a:rPr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ИССЛЕДОВАНИЕ ОТНОСИТЕЛЬНОЙ ИНТЕНСИВНОСТИ ОСВЕЩЕННОСТИ В КВАРТИРЕ</a:t>
            </a:r>
          </a:p>
          <a:p>
            <a:pPr lvl="0" algn="ctr">
              <a:defRPr sz="1800"/>
            </a:pPr>
            <a:r>
              <a:rPr sz="24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Дюкарева Ольга Игоревна</a:t>
            </a:r>
          </a:p>
        </p:txBody>
      </p:sp>
      <p:sp>
        <p:nvSpPr>
          <p:cNvPr id="229" name="Shape 229"/>
          <p:cNvSpPr/>
          <p:nvPr/>
        </p:nvSpPr>
        <p:spPr>
          <a:xfrm>
            <a:off x="928192" y="1992288"/>
            <a:ext cx="6696744" cy="7193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indent="45719" algn="just">
              <a:defRPr sz="1800"/>
            </a:pPr>
            <a:r>
              <a:rPr sz="24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Цель: </a:t>
            </a:r>
            <a:r>
              <a:rPr sz="2400">
                <a:latin typeface="Arial"/>
                <a:ea typeface="Arial"/>
                <a:cs typeface="Arial"/>
                <a:sym typeface="Arial"/>
              </a:rPr>
              <a:t>исследование относительной интенсивности освещенности в квартире и влияние ее на организм человека.</a:t>
            </a:r>
          </a:p>
          <a:p>
            <a:pPr lvl="0" indent="45719" algn="just">
              <a:defRPr sz="1800"/>
            </a:pPr>
            <a:r>
              <a:rPr sz="24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Гипотеза: </a:t>
            </a:r>
            <a:r>
              <a:rPr sz="2400">
                <a:latin typeface="Arial"/>
                <a:ea typeface="Arial"/>
                <a:cs typeface="Arial"/>
                <a:sym typeface="Arial"/>
              </a:rPr>
              <a:t>освещенность в моей квартире соответствует нормам и  не оказывает отрицательного влияния на зрение.</a:t>
            </a:r>
          </a:p>
          <a:p>
            <a:pPr lvl="0" indent="45719" algn="just">
              <a:defRPr sz="1800"/>
            </a:pPr>
            <a:r>
              <a:rPr sz="24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Задачи: </a:t>
            </a:r>
          </a:p>
          <a:p>
            <a:pPr lvl="0" algn="just">
              <a:buSzPct val="100000"/>
              <a:buFont typeface="Arial"/>
              <a:buChar char="•"/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подобрать теоретический материал по выбранной теме; </a:t>
            </a:r>
          </a:p>
          <a:p>
            <a:pPr lvl="0" algn="just">
              <a:buSzPct val="100000"/>
              <a:buFont typeface="Arial"/>
              <a:buChar char="•"/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выяснить установленные нормы освещенности в жилых помещениях; </a:t>
            </a:r>
          </a:p>
          <a:p>
            <a:pPr lvl="0" algn="just">
              <a:buSzPct val="100000"/>
              <a:buFont typeface="Arial"/>
              <a:buChar char="•"/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сравнить освещенность с установленными нормативами; </a:t>
            </a:r>
          </a:p>
          <a:p>
            <a:pPr lvl="0" algn="just">
              <a:buSzPct val="100000"/>
              <a:buFont typeface="Arial"/>
              <a:buChar char="•"/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основываясь на полученных данных, определить степень и влияние освещения на зрение учащихся; </a:t>
            </a:r>
          </a:p>
          <a:p>
            <a:pPr lvl="0" algn="just">
              <a:buSzPct val="100000"/>
              <a:buFont typeface="Arial"/>
              <a:buChar char="•"/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сформулировать практические рекомендации во избежание ухудшения зрения и болезней глаз.</a:t>
            </a:r>
          </a:p>
        </p:txBody>
      </p:sp>
      <p:pic>
        <p:nvPicPr>
          <p:cNvPr id="230" name="image4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12966" y="3072408"/>
            <a:ext cx="4066468" cy="5256585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231" name="Shape 231"/>
          <p:cNvSpPr/>
          <p:nvPr/>
        </p:nvSpPr>
        <p:spPr>
          <a:xfrm>
            <a:off x="71438" y="71438"/>
            <a:ext cx="12615906" cy="9444071"/>
          </a:xfrm>
          <a:prstGeom prst="roundRect">
            <a:avLst>
              <a:gd name="adj" fmla="val 16667"/>
            </a:avLst>
          </a:prstGeom>
          <a:ln w="76200">
            <a:solidFill>
              <a:srgbClr val="00B05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age1.tif" descr="http://www.proshkolu.ru/content/media/pic/std/2000000/1303000/1302322-a637f183726dfe9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7223" y="552128"/>
            <a:ext cx="1944217" cy="226937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Shape 234"/>
          <p:cNvSpPr/>
          <p:nvPr/>
        </p:nvSpPr>
        <p:spPr>
          <a:xfrm>
            <a:off x="1288231" y="480120"/>
            <a:ext cx="9793090" cy="1148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defRPr sz="1800"/>
            </a:pPr>
            <a:r>
              <a:rPr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СОЗДАНИЕ ФОТОЭФФЕКТОВ ПРИ ПОМОЩИ ЕСТЕСТВЕННОГО ОСВЕЩЕНИЯ, ИЗМЕНЕНИЯ ДИАФРАГМЫ И ВЫДЕРЖКИ </a:t>
            </a:r>
            <a:r>
              <a:rPr sz="24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Дорофеева Александра Павловна</a:t>
            </a:r>
          </a:p>
        </p:txBody>
      </p:sp>
      <p:sp>
        <p:nvSpPr>
          <p:cNvPr id="235" name="Shape 235"/>
          <p:cNvSpPr/>
          <p:nvPr/>
        </p:nvSpPr>
        <p:spPr>
          <a:xfrm>
            <a:off x="784176" y="1920280"/>
            <a:ext cx="6624736" cy="6509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just">
              <a:defRPr sz="1800"/>
            </a:pPr>
            <a:r>
              <a:rPr sz="20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Проблема: 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необходимо изучить появление необычных эффектов при фотографировании, используя лишь природное освещение.</a:t>
            </a:r>
          </a:p>
          <a:p>
            <a:pPr lvl="0" algn="just">
              <a:defRPr sz="1800"/>
            </a:pPr>
            <a:r>
              <a:rPr sz="20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Цель: 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создание фотографий с определенными световыми эффектами без использования графических редакторов.</a:t>
            </a:r>
          </a:p>
          <a:p>
            <a:pPr lvl="0" algn="just">
              <a:defRPr sz="1800"/>
            </a:pPr>
            <a:r>
              <a:rPr sz="20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Гипотеза: 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при изменении освещенности, выдержки на фотоаппарате получиться специально создать отблески и другие эффекты (затемнение, осветление, ,блики, отражение и др.), которые, на первый взгляд, не замечают на фотографиях и хотят порой избавиться от них.</a:t>
            </a:r>
          </a:p>
          <a:p>
            <a:pPr lvl="0" algn="just">
              <a:defRPr sz="1800"/>
            </a:pPr>
            <a:r>
              <a:rPr sz="20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Задачи: </a:t>
            </a:r>
          </a:p>
          <a:p>
            <a:pPr lvl="0" algn="just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подобрать литературу по названной теме;</a:t>
            </a:r>
          </a:p>
          <a:p>
            <a:pPr lvl="0" algn="just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изучить теоретическую базу исследования;</a:t>
            </a:r>
          </a:p>
          <a:p>
            <a:pPr lvl="0" algn="just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систематизировать полученные данные;</a:t>
            </a:r>
          </a:p>
          <a:p>
            <a:pPr lvl="0" algn="just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провести различные эксперименты для получения определенных выводов (сделать несколько фоторабот со всевозможными эффектами);</a:t>
            </a:r>
          </a:p>
          <a:p>
            <a:pPr lvl="0" algn="just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сделать выводы, а также подтвердить или опровергнуть составленную гипотезу.</a:t>
            </a:r>
          </a:p>
        </p:txBody>
      </p:sp>
      <p:pic>
        <p:nvPicPr>
          <p:cNvPr id="236" name="image49.jpg" descr="E:\фото\Sony\10\DSC0064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6944" y="3000399"/>
            <a:ext cx="4552830" cy="3024337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237" name="image50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84976" y="5592688"/>
            <a:ext cx="2991887" cy="1680737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238" name="image51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65096" y="6960840"/>
            <a:ext cx="2991887" cy="1680737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239" name="Shape 239"/>
          <p:cNvSpPr/>
          <p:nvPr/>
        </p:nvSpPr>
        <p:spPr>
          <a:xfrm>
            <a:off x="71438" y="71438"/>
            <a:ext cx="12615906" cy="9444071"/>
          </a:xfrm>
          <a:prstGeom prst="roundRect">
            <a:avLst>
              <a:gd name="adj" fmla="val 16667"/>
            </a:avLst>
          </a:prstGeom>
          <a:ln w="76200">
            <a:solidFill>
              <a:srgbClr val="00B05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age1.tif" descr="http://www.proshkolu.ru/content/media/pic/std/2000000/1303000/1302322-a637f183726dfe9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7223" y="552128"/>
            <a:ext cx="1944217" cy="226937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hape 242"/>
          <p:cNvSpPr/>
          <p:nvPr/>
        </p:nvSpPr>
        <p:spPr>
          <a:xfrm>
            <a:off x="1288231" y="480120"/>
            <a:ext cx="9793090" cy="1503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defRPr sz="1800"/>
            </a:pPr>
            <a:r>
              <a:rPr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ОСОБАЯ ЭКОНОМИЧЕСКАЯ ЗОНА ПРОМЫШЛЕННО-ПРОИЗВОДСТВЕННОГО ТИПА «ЛИПЕЦК». </a:t>
            </a:r>
          </a:p>
          <a:p>
            <a:pPr lvl="0" algn="ctr">
              <a:defRPr sz="1800"/>
            </a:pPr>
            <a:r>
              <a:rPr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СТАТИСТИКА. ИНВЕСТИЦИИ</a:t>
            </a:r>
          </a:p>
          <a:p>
            <a:pPr lvl="0" algn="ctr">
              <a:defRPr sz="1800"/>
            </a:pPr>
            <a:r>
              <a:rPr sz="24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Тавров Евгений Константинович</a:t>
            </a:r>
          </a:p>
        </p:txBody>
      </p:sp>
      <p:sp>
        <p:nvSpPr>
          <p:cNvPr id="243" name="Shape 243"/>
          <p:cNvSpPr/>
          <p:nvPr/>
        </p:nvSpPr>
        <p:spPr>
          <a:xfrm>
            <a:off x="712168" y="2208311"/>
            <a:ext cx="6696744" cy="650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just">
              <a:defRPr sz="1800"/>
            </a:pPr>
            <a:r>
              <a:rPr sz="20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Актуальность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 работы: изучение экономики нашей страны было бы неполным без знания основных характеристик ОЭЗ РУ, особые экономические зоны регионального уровня – это инновационный метод комплексного развития территорий целых областей нашей страны, он создаёт благоприятные условия для успешного современного развития бизнеса.</a:t>
            </a:r>
          </a:p>
          <a:p>
            <a:pPr lvl="0" algn="just">
              <a:defRPr sz="1800"/>
            </a:pPr>
            <a:r>
              <a:rPr sz="20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Цель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 работы – выявление преимуществ ОЭЗ ППТ «Липецк» для отечественных и зарубежных бизнесменов и инвесторов с помощью инструментов статистики.</a:t>
            </a:r>
          </a:p>
          <a:p>
            <a:pPr lvl="0" algn="just">
              <a:defRPr sz="1800"/>
            </a:pPr>
            <a:r>
              <a:rPr sz="20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Задачи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, реализуемые в ходе выполнения работы:</a:t>
            </a:r>
          </a:p>
          <a:p>
            <a:pPr lvl="0" algn="just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1.Изучить понятия инвестор, инвестиции;</a:t>
            </a:r>
          </a:p>
          <a:p>
            <a:pPr lvl="0" algn="just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2.Найти и систематизировать информацию об особых экономических зонах в РФ;</a:t>
            </a:r>
          </a:p>
          <a:p>
            <a:pPr lvl="0" algn="just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3.Изучить различные виды ОЭЗ в РФ;</a:t>
            </a:r>
          </a:p>
          <a:p>
            <a:pPr lvl="0" algn="just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4.С помощью статистического инструментария (таблиц, диаграмм) сравнить характеристики ОЭЗ ППТ в РФ</a:t>
            </a:r>
          </a:p>
          <a:p>
            <a:pPr lvl="0" algn="just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5.Выявить преимущества ОЭЗ ППТ «Липецк» для инвесторов.</a:t>
            </a:r>
          </a:p>
        </p:txBody>
      </p:sp>
      <p:pic>
        <p:nvPicPr>
          <p:cNvPr id="244" name="image5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24936" y="2280319"/>
            <a:ext cx="2601821" cy="180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age53.jpg" descr="C:\Users\Дом\Downloads\фото\-W6Zd6reuWc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86141" y="4224535"/>
            <a:ext cx="4430222" cy="2952328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246" name="image54.jpg" descr="C:\Users\Дом\Downloads\фото\kGs5R-pNmZs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56984" y="6672808"/>
            <a:ext cx="3178539" cy="2118198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247" name="Shape 247"/>
          <p:cNvSpPr/>
          <p:nvPr/>
        </p:nvSpPr>
        <p:spPr>
          <a:xfrm>
            <a:off x="71438" y="71438"/>
            <a:ext cx="12615906" cy="9444071"/>
          </a:xfrm>
          <a:prstGeom prst="roundRect">
            <a:avLst>
              <a:gd name="adj" fmla="val 16667"/>
            </a:avLst>
          </a:prstGeom>
          <a:ln w="76200">
            <a:solidFill>
              <a:srgbClr val="00B05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1.tif" descr="http://www.proshkolu.ru/content/media/pic/std/2000000/1303000/1302322-a637f183726dfe9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7223" y="552128"/>
            <a:ext cx="1944217" cy="2269370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250"/>
          <p:cNvSpPr/>
          <p:nvPr/>
        </p:nvSpPr>
        <p:spPr>
          <a:xfrm>
            <a:off x="1288232" y="480120"/>
            <a:ext cx="9793090" cy="792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defRPr sz="1800"/>
            </a:pPr>
            <a:r>
              <a:rPr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ВРЕД ВЫСОКИХ КАБЛУКОВ С ТОЧКИ ЗРЕНИЯ ФИЗИКИ</a:t>
            </a:r>
          </a:p>
          <a:p>
            <a:pPr lvl="0" algn="ctr">
              <a:defRPr sz="1800"/>
            </a:pPr>
            <a:r>
              <a:rPr sz="24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Ахонен Ирина Максимовна</a:t>
            </a:r>
          </a:p>
        </p:txBody>
      </p:sp>
      <p:sp>
        <p:nvSpPr>
          <p:cNvPr id="251" name="Shape 251"/>
          <p:cNvSpPr/>
          <p:nvPr/>
        </p:nvSpPr>
        <p:spPr>
          <a:xfrm>
            <a:off x="114257" y="85692"/>
            <a:ext cx="12615907" cy="9444071"/>
          </a:xfrm>
          <a:prstGeom prst="roundRect">
            <a:avLst>
              <a:gd name="adj" fmla="val 16667"/>
            </a:avLst>
          </a:prstGeom>
          <a:ln w="76200">
            <a:solidFill>
              <a:srgbClr val="00B05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2" name="Shape 252"/>
          <p:cNvSpPr/>
          <p:nvPr/>
        </p:nvSpPr>
        <p:spPr>
          <a:xfrm>
            <a:off x="400009" y="1514453"/>
            <a:ext cx="7715302" cy="6562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just">
              <a:defRPr sz="1800"/>
            </a:pPr>
            <a:r>
              <a:rPr sz="15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Цель работы: </a:t>
            </a:r>
            <a:r>
              <a:rPr sz="1500">
                <a:latin typeface="Arial"/>
                <a:ea typeface="Arial"/>
                <a:cs typeface="Arial"/>
                <a:sym typeface="Arial"/>
              </a:rPr>
              <a:t>выявление факторов, опасно влияющих на здоровье вследствие длительного  ношения обуви на высоком каблуке, с точки зрения физики. </a:t>
            </a:r>
          </a:p>
          <a:p>
            <a:pPr lvl="0" algn="just">
              <a:defRPr sz="1800"/>
            </a:pPr>
            <a:r>
              <a:rPr sz="1500" b="1" i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Задачи:</a:t>
            </a:r>
            <a:r>
              <a:rPr sz="15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lvl="0" algn="just">
              <a:buSzPct val="100000"/>
              <a:buFont typeface="Arial"/>
              <a:buChar char="•"/>
              <a:defRPr sz="1800"/>
            </a:pPr>
            <a:r>
              <a:rPr sz="1500">
                <a:latin typeface="Arial"/>
                <a:ea typeface="Arial"/>
                <a:cs typeface="Arial"/>
                <a:sym typeface="Arial"/>
              </a:rPr>
              <a:t>Проанализировать материал по теме исследования и проследить историю происхождения каблуков.</a:t>
            </a:r>
          </a:p>
          <a:p>
            <a:pPr lvl="0" algn="just">
              <a:buSzPct val="100000"/>
              <a:buFont typeface="Arial"/>
              <a:buChar char="•"/>
              <a:defRPr sz="1800"/>
            </a:pPr>
            <a:r>
              <a:rPr sz="1500">
                <a:latin typeface="Arial"/>
                <a:ea typeface="Arial"/>
                <a:cs typeface="Arial"/>
                <a:sym typeface="Arial"/>
              </a:rPr>
              <a:t>Провести анкетирование, чтобы узнать  мнения учащихся и преподавателей нашей школы о каблуках; провести анализ полученных данных. </a:t>
            </a:r>
          </a:p>
          <a:p>
            <a:pPr lvl="0" algn="just">
              <a:buSzPct val="100000"/>
              <a:buFont typeface="Arial"/>
              <a:buChar char="•"/>
              <a:defRPr sz="1800"/>
            </a:pPr>
            <a:r>
              <a:rPr sz="1500">
                <a:latin typeface="Arial"/>
                <a:ea typeface="Arial"/>
                <a:cs typeface="Arial"/>
                <a:sym typeface="Arial"/>
              </a:rPr>
              <a:t>Сравнить динамику и статику стопы находящуюся на ровной горизонтальной поверхности и на высоких каблуках.</a:t>
            </a:r>
          </a:p>
          <a:p>
            <a:pPr lvl="0" algn="just">
              <a:buSzPct val="100000"/>
              <a:buFont typeface="Arial"/>
              <a:buChar char="•"/>
              <a:defRPr sz="1800"/>
            </a:pPr>
            <a:r>
              <a:rPr sz="1500">
                <a:latin typeface="Arial"/>
                <a:ea typeface="Arial"/>
                <a:cs typeface="Arial"/>
                <a:sym typeface="Arial"/>
              </a:rPr>
              <a:t>Объяснить с точки зрения физики возникновение заболеваний из-за длительного ношения обуви на высоких каблуках. </a:t>
            </a:r>
          </a:p>
          <a:p>
            <a:pPr lvl="0" algn="just">
              <a:buSzPct val="100000"/>
              <a:buFont typeface="Arial"/>
              <a:buChar char="•"/>
              <a:defRPr sz="1800"/>
            </a:pPr>
            <a:r>
              <a:rPr sz="1500">
                <a:latin typeface="Arial"/>
                <a:ea typeface="Arial"/>
                <a:cs typeface="Arial"/>
                <a:sym typeface="Arial"/>
              </a:rPr>
              <a:t>Выяснить, почему так сложно ходить на высоких каблуках;  установить зависимость давления на стопу от наличия каблука; определить  идеальную высоту каблука и провести исследования по этим вопросам.</a:t>
            </a:r>
          </a:p>
          <a:p>
            <a:pPr lvl="0" algn="just">
              <a:buSzPct val="100000"/>
              <a:buFont typeface="Arial"/>
              <a:buChar char="•"/>
              <a:defRPr sz="1800"/>
            </a:pPr>
            <a:r>
              <a:rPr sz="1500">
                <a:latin typeface="Arial"/>
                <a:ea typeface="Arial"/>
                <a:cs typeface="Arial"/>
                <a:sym typeface="Arial"/>
              </a:rPr>
              <a:t>Разработать правила, которые помогут сохранить наше здоровье; изготовить буклет о вреде постоянного ношения каблуков; разработать материал, который можно использовать на классных часах и родительских собраниях.</a:t>
            </a:r>
          </a:p>
          <a:p>
            <a:pPr lvl="0" algn="just">
              <a:buSzPct val="100000"/>
              <a:buFont typeface="Arial"/>
              <a:buChar char="•"/>
              <a:defRPr sz="1800"/>
            </a:pPr>
            <a:r>
              <a:rPr sz="1500">
                <a:latin typeface="Arial"/>
                <a:ea typeface="Arial"/>
                <a:cs typeface="Arial"/>
                <a:sym typeface="Arial"/>
              </a:rPr>
              <a:t>Ознакомить всех учениц школы с результатами данной работы. </a:t>
            </a:r>
          </a:p>
          <a:p>
            <a:pPr lvl="0" algn="just">
              <a:defRPr sz="1800"/>
            </a:pPr>
            <a:r>
              <a:rPr sz="15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Гипотеза</a:t>
            </a:r>
            <a:r>
              <a:rPr sz="1500" b="1"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sz="1500">
                <a:latin typeface="Arial"/>
                <a:ea typeface="Arial"/>
                <a:cs typeface="Arial"/>
                <a:sym typeface="Arial"/>
              </a:rPr>
              <a:t>если обувь имеет каблук, то давление на стопу должно возрасти, что может нанести вред здоровью.</a:t>
            </a:r>
          </a:p>
          <a:p>
            <a:pPr lvl="0" algn="just">
              <a:defRPr sz="1800"/>
            </a:pPr>
            <a:r>
              <a:rPr sz="15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Методы исследования:</a:t>
            </a:r>
            <a:r>
              <a:rPr sz="1500" b="1" i="1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1500" b="1">
                <a:latin typeface="Arial"/>
                <a:ea typeface="Arial"/>
                <a:cs typeface="Arial"/>
                <a:sym typeface="Arial"/>
              </a:rPr>
              <a:t>теоретические методы</a:t>
            </a:r>
            <a:r>
              <a:rPr sz="1500">
                <a:latin typeface="Arial"/>
                <a:ea typeface="Arial"/>
                <a:cs typeface="Arial"/>
                <a:sym typeface="Arial"/>
              </a:rPr>
              <a:t> - методы систематизации теоретического материала, исследовательские методы, обобщение накопленного материала, изучение и анализ научной и публицистической литературы по проблеме исследования, моделирование, исторический анализ и интерпретация  полученных результатов исследования; </a:t>
            </a:r>
            <a:r>
              <a:rPr sz="1500" b="1">
                <a:latin typeface="Arial"/>
                <a:ea typeface="Arial"/>
                <a:cs typeface="Arial"/>
                <a:sym typeface="Arial"/>
              </a:rPr>
              <a:t>экспериментальные методы -</a:t>
            </a:r>
            <a:r>
              <a:rPr sz="1500">
                <a:latin typeface="Arial"/>
                <a:ea typeface="Arial"/>
                <a:cs typeface="Arial"/>
                <a:sym typeface="Arial"/>
              </a:rPr>
              <a:t>  опорно-диагностические (анкетирование); </a:t>
            </a:r>
            <a:r>
              <a:rPr sz="1500" b="1">
                <a:latin typeface="Arial"/>
                <a:ea typeface="Arial"/>
                <a:cs typeface="Arial"/>
                <a:sym typeface="Arial"/>
              </a:rPr>
              <a:t>обсервационные методы </a:t>
            </a:r>
            <a:r>
              <a:rPr sz="1500">
                <a:latin typeface="Arial"/>
                <a:ea typeface="Arial"/>
                <a:cs typeface="Arial"/>
                <a:sym typeface="Arial"/>
              </a:rPr>
              <a:t>наблюдение, фиксирование результатов исследования, эксперимент; </a:t>
            </a:r>
            <a:r>
              <a:rPr sz="1500" b="1">
                <a:latin typeface="Arial"/>
                <a:ea typeface="Arial"/>
                <a:cs typeface="Arial"/>
                <a:sym typeface="Arial"/>
              </a:rPr>
              <a:t>статистические методы </a:t>
            </a:r>
            <a:r>
              <a:rPr sz="1500">
                <a:latin typeface="Arial"/>
                <a:ea typeface="Arial"/>
                <a:cs typeface="Arial"/>
                <a:sym typeface="Arial"/>
              </a:rPr>
              <a:t>- математические методы обработки результатов исследования, табличная и графическая интерпретация данных, математические расчеты с использованием физических формул. </a:t>
            </a:r>
          </a:p>
        </p:txBody>
      </p:sp>
      <p:pic>
        <p:nvPicPr>
          <p:cNvPr id="253" name="image55.png"/>
          <p:cNvPicPr/>
          <p:nvPr/>
        </p:nvPicPr>
        <p:blipFill>
          <a:blip r:embed="rId3">
            <a:extLst/>
          </a:blip>
          <a:srcRect l="25097" t="20703" r="11181" b="13867"/>
          <a:stretch>
            <a:fillRect/>
          </a:stretch>
        </p:blipFill>
        <p:spPr>
          <a:xfrm>
            <a:off x="8329625" y="3157526"/>
            <a:ext cx="3988800" cy="3071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56.png"/>
          <p:cNvPicPr/>
          <p:nvPr/>
        </p:nvPicPr>
        <p:blipFill>
          <a:blip r:embed="rId4">
            <a:extLst/>
          </a:blip>
          <a:srcRect l="25097" t="20703" r="14844" b="28515"/>
          <a:stretch>
            <a:fillRect/>
          </a:stretch>
        </p:blipFill>
        <p:spPr>
          <a:xfrm>
            <a:off x="8472502" y="6157922"/>
            <a:ext cx="3717525" cy="23574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1.tif" descr="http://www.proshkolu.ru/content/media/pic/std/2000000/1303000/1302322-a637f183726dfe9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7223" y="552128"/>
            <a:ext cx="1944217" cy="2269370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hape 257"/>
          <p:cNvSpPr/>
          <p:nvPr/>
        </p:nvSpPr>
        <p:spPr>
          <a:xfrm>
            <a:off x="71438" y="71438"/>
            <a:ext cx="12615906" cy="9444071"/>
          </a:xfrm>
          <a:prstGeom prst="roundRect">
            <a:avLst>
              <a:gd name="adj" fmla="val 16667"/>
            </a:avLst>
          </a:prstGeom>
          <a:ln w="76200">
            <a:solidFill>
              <a:srgbClr val="00B05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8" name="Shape 258"/>
          <p:cNvSpPr/>
          <p:nvPr/>
        </p:nvSpPr>
        <p:spPr>
          <a:xfrm>
            <a:off x="1288232" y="480120"/>
            <a:ext cx="9793090" cy="792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defRPr sz="1800"/>
            </a:pPr>
            <a:r>
              <a:rPr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ЛИНЕЙНАЯ ФУНКЦИЯ И ЗДОРОВЫЙ ОБРАЗ ЖИЗНИ</a:t>
            </a:r>
          </a:p>
          <a:p>
            <a:pPr lvl="0" algn="ctr">
              <a:defRPr sz="1800"/>
            </a:pPr>
            <a:r>
              <a:rPr sz="24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Снытников Кирилл</a:t>
            </a:r>
          </a:p>
        </p:txBody>
      </p:sp>
      <p:sp>
        <p:nvSpPr>
          <p:cNvPr id="259" name="Shape 259"/>
          <p:cNvSpPr/>
          <p:nvPr/>
        </p:nvSpPr>
        <p:spPr>
          <a:xfrm>
            <a:off x="328570" y="1443013"/>
            <a:ext cx="7429552" cy="7284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just">
              <a:defRPr sz="1800"/>
            </a:pPr>
            <a:r>
              <a:rPr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Цель: </a:t>
            </a:r>
            <a:r>
              <a:rPr>
                <a:latin typeface="Arial"/>
                <a:ea typeface="Arial"/>
                <a:cs typeface="Arial"/>
                <a:sym typeface="Arial"/>
              </a:rPr>
              <a:t>изучить понятие линейной функции, ее графика, </a:t>
            </a:r>
          </a:p>
          <a:p>
            <a:pPr lvl="0" algn="just">
              <a:defRPr sz="1800"/>
            </a:pPr>
            <a:r>
              <a:rPr>
                <a:latin typeface="Arial"/>
                <a:ea typeface="Arial"/>
                <a:cs typeface="Arial"/>
                <a:sym typeface="Arial"/>
              </a:rPr>
              <a:t>определить применение линейной функции в различных сферах деятельности человека, в науке и технике, </a:t>
            </a:r>
          </a:p>
          <a:p>
            <a:pPr lvl="0" algn="just">
              <a:defRPr sz="1800"/>
            </a:pPr>
            <a:r>
              <a:rPr>
                <a:latin typeface="Arial"/>
                <a:ea typeface="Arial"/>
                <a:cs typeface="Arial"/>
                <a:sym typeface="Arial"/>
              </a:rPr>
              <a:t>рассмотреть зависимости развитие костно-мышечных структур человека при поступлении в организм человека определенных микроэлементов, </a:t>
            </a:r>
          </a:p>
          <a:p>
            <a:pPr lvl="0" algn="just">
              <a:defRPr sz="1800"/>
            </a:pPr>
            <a:r>
              <a:rPr>
                <a:latin typeface="Arial"/>
                <a:ea typeface="Arial"/>
                <a:cs typeface="Arial"/>
                <a:sym typeface="Arial"/>
              </a:rPr>
              <a:t>построить графики линейной функции в зависимости от рассматриваемой сферы деятельности человека, науки,</a:t>
            </a:r>
          </a:p>
          <a:p>
            <a:pPr lvl="0" algn="just">
              <a:defRPr sz="1800"/>
            </a:pPr>
            <a:r>
              <a:rPr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Методы работы: </a:t>
            </a:r>
            <a:r>
              <a:rPr>
                <a:latin typeface="Arial"/>
                <a:ea typeface="Arial"/>
                <a:cs typeface="Arial"/>
                <a:sym typeface="Arial"/>
              </a:rPr>
              <a:t>исследовательский, метод экспериментов и наблюдений.</a:t>
            </a:r>
          </a:p>
          <a:p>
            <a:pPr lvl="0" algn="just">
              <a:defRPr sz="1800"/>
            </a:pPr>
            <a:r>
              <a:rPr>
                <a:latin typeface="Arial"/>
                <a:ea typeface="Arial"/>
                <a:cs typeface="Arial"/>
                <a:sym typeface="Arial"/>
              </a:rPr>
              <a:t>Модель: создание буклета, демонстрирующего линейную зависимость развития человека, его роста, здоровья от внешних факторов.</a:t>
            </a:r>
          </a:p>
          <a:p>
            <a:pPr lvl="0" algn="just">
              <a:defRPr sz="1800"/>
            </a:pPr>
            <a:r>
              <a:rPr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Выводы:</a:t>
            </a:r>
          </a:p>
          <a:p>
            <a:pPr lvl="0" algn="just">
              <a:defRPr sz="1800"/>
            </a:pPr>
            <a:r>
              <a:rPr>
                <a:latin typeface="Arial"/>
                <a:ea typeface="Arial"/>
                <a:cs typeface="Arial"/>
                <a:sym typeface="Arial"/>
              </a:rPr>
              <a:t>Понятие линейной функции встречается во многих областях науки и техники, поэтому с помощью линейной функции описываются различные явления и процессы: физические, химические, статистические, природные.</a:t>
            </a:r>
          </a:p>
          <a:p>
            <a:pPr lvl="0" algn="just">
              <a:defRPr sz="1800"/>
            </a:pPr>
            <a:r>
              <a:rPr>
                <a:latin typeface="Arial"/>
                <a:ea typeface="Arial"/>
                <a:cs typeface="Arial"/>
                <a:sym typeface="Arial"/>
              </a:rPr>
              <a:t>Рассмотрены линейные зависимости развития организма в зависимости от поступления различных микроэлементов.</a:t>
            </a:r>
          </a:p>
          <a:p>
            <a:pPr lvl="0" algn="just">
              <a:defRPr sz="1800"/>
            </a:pPr>
            <a:r>
              <a:rPr>
                <a:latin typeface="Arial"/>
                <a:ea typeface="Arial"/>
                <a:cs typeface="Arial"/>
                <a:sym typeface="Arial"/>
              </a:rPr>
              <a:t>Представлены графики зависимости скорости движения тела от времени, пройденного расстояния от времени (данные графики представлены для разных видов плавания). </a:t>
            </a:r>
          </a:p>
          <a:p>
            <a:pPr lvl="0" algn="just">
              <a:defRPr sz="1800"/>
            </a:pPr>
            <a:r>
              <a:rPr>
                <a:latin typeface="Arial"/>
                <a:ea typeface="Arial"/>
                <a:cs typeface="Arial"/>
                <a:sym typeface="Arial"/>
              </a:rPr>
              <a:t>Таким образом, достижения в спорте напрямую связаны с развитием костно-мышечной структуры человека, то есть определяются линейной зависимостью.</a:t>
            </a:r>
          </a:p>
        </p:txBody>
      </p:sp>
      <p:pic>
        <p:nvPicPr>
          <p:cNvPr id="260" name="image57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43874" y="3157526"/>
            <a:ext cx="4343749" cy="3248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age58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15378" y="6229360"/>
            <a:ext cx="3159229" cy="23574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age1.tif" descr="http://www.proshkolu.ru/content/media/pic/std/2000000/1303000/1302322-a637f183726dfe9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7223" y="552128"/>
            <a:ext cx="1944217" cy="226937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71438" y="71438"/>
            <a:ext cx="12615906" cy="9444071"/>
          </a:xfrm>
          <a:prstGeom prst="roundRect">
            <a:avLst>
              <a:gd name="adj" fmla="val 16667"/>
            </a:avLst>
          </a:prstGeom>
          <a:ln w="76200">
            <a:solidFill>
              <a:srgbClr val="00B05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5" name="Shape 265"/>
          <p:cNvSpPr/>
          <p:nvPr/>
        </p:nvSpPr>
        <p:spPr>
          <a:xfrm>
            <a:off x="5176663" y="1138629"/>
            <a:ext cx="4896545" cy="1217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000" b="1">
                <a:ln w="10541">
                  <a:solidFill>
                    <a:srgbClr val="4579B8"/>
                  </a:solidFill>
                </a:ln>
                <a:solidFill>
                  <a:srgbClr val="BCD2F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ln w="9525">
                  <a:noFill/>
                </a:ln>
                <a:solidFill>
                  <a:srgbClr val="000000"/>
                </a:solidFill>
              </a:defRPr>
            </a:pPr>
            <a:r>
              <a:rPr sz="4000" b="1">
                <a:ln w="10541">
                  <a:solidFill>
                    <a:srgbClr val="4579B8"/>
                  </a:solidFill>
                </a:ln>
                <a:solidFill>
                  <a:srgbClr val="BCD2FA"/>
                </a:solidFill>
              </a:rPr>
              <a:t>Новости НОУ «Знатоки»</a:t>
            </a:r>
          </a:p>
        </p:txBody>
      </p:sp>
      <p:pic>
        <p:nvPicPr>
          <p:cNvPr id="266" name="image59.png"/>
          <p:cNvPicPr/>
          <p:nvPr/>
        </p:nvPicPr>
        <p:blipFill>
          <a:blip r:embed="rId3">
            <a:extLst/>
          </a:blip>
          <a:srcRect r="3706" b="10889"/>
          <a:stretch>
            <a:fillRect/>
          </a:stretch>
        </p:blipFill>
        <p:spPr>
          <a:xfrm>
            <a:off x="305334" y="3792487"/>
            <a:ext cx="12148113" cy="4707699"/>
          </a:xfrm>
          <a:prstGeom prst="rect">
            <a:avLst/>
          </a:prstGeom>
          <a:ln>
            <a:solidFill>
              <a:srgbClr val="92D050"/>
            </a:solidFill>
            <a:miter/>
          </a:ln>
        </p:spPr>
      </p:pic>
      <p:pic>
        <p:nvPicPr>
          <p:cNvPr id="267" name="image60.jpg" descr="C:\Users\Вика\Desktop\image-29-04-15-20_48-1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4216" y="312828"/>
            <a:ext cx="4387787" cy="3277298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mage1.tif" descr="http://www.proshkolu.ru/content/media/pic/std/2000000/1303000/1302322-a637f183726dfe9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7223" y="552128"/>
            <a:ext cx="1944217" cy="2269370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Shape 270"/>
          <p:cNvSpPr/>
          <p:nvPr/>
        </p:nvSpPr>
        <p:spPr>
          <a:xfrm>
            <a:off x="71438" y="71438"/>
            <a:ext cx="12615906" cy="9444071"/>
          </a:xfrm>
          <a:prstGeom prst="roundRect">
            <a:avLst>
              <a:gd name="adj" fmla="val 16667"/>
            </a:avLst>
          </a:prstGeom>
          <a:ln w="76200">
            <a:solidFill>
              <a:srgbClr val="00B05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1" name="Shape 271"/>
          <p:cNvSpPr/>
          <p:nvPr/>
        </p:nvSpPr>
        <p:spPr>
          <a:xfrm>
            <a:off x="757198" y="371443"/>
            <a:ext cx="9572692" cy="1487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>
                <a:ln w="10541">
                  <a:solidFill>
                    <a:srgbClr val="4579B8"/>
                  </a:solidFill>
                </a:ln>
                <a:solidFill>
                  <a:srgbClr val="BCD2F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ln w="9525">
                  <a:noFill/>
                </a:ln>
                <a:solidFill>
                  <a:srgbClr val="000000"/>
                </a:solidFill>
              </a:defRPr>
            </a:pPr>
            <a:r>
              <a:rPr sz="3200" b="1">
                <a:ln w="10541">
                  <a:solidFill>
                    <a:srgbClr val="4579B8"/>
                  </a:solidFill>
                </a:ln>
                <a:solidFill>
                  <a:srgbClr val="BCD2FA"/>
                </a:solidFill>
              </a:rPr>
              <a:t>Количество победителей и призеров в различных курсах, конференциях, выставках и олимпиадах</a:t>
            </a:r>
          </a:p>
        </p:txBody>
      </p:sp>
      <p:sp>
        <p:nvSpPr>
          <p:cNvPr id="272" name="Shape 272"/>
          <p:cNvSpPr/>
          <p:nvPr/>
        </p:nvSpPr>
        <p:spPr>
          <a:xfrm>
            <a:off x="400007" y="5014914"/>
            <a:ext cx="8143934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>
                <a:ln w="10541">
                  <a:solidFill>
                    <a:srgbClr val="4579B8"/>
                  </a:solidFill>
                </a:ln>
                <a:solidFill>
                  <a:srgbClr val="BCD2F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ln w="9525">
                  <a:noFill/>
                </a:ln>
                <a:solidFill>
                  <a:srgbClr val="000000"/>
                </a:solidFill>
              </a:defRPr>
            </a:pPr>
            <a:r>
              <a:rPr sz="3200" b="1">
                <a:ln w="10541">
                  <a:solidFill>
                    <a:srgbClr val="4579B8"/>
                  </a:solidFill>
                </a:ln>
                <a:solidFill>
                  <a:srgbClr val="BCD2FA"/>
                </a:solidFill>
              </a:rPr>
              <a:t>Количество публикаций</a:t>
            </a:r>
          </a:p>
        </p:txBody>
      </p:sp>
      <p:pic>
        <p:nvPicPr>
          <p:cNvPr id="273" name="image61.jpg" descr="\\192.168.99.1\фотографии\2014-2015\IMG_051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29560" y="3157526"/>
            <a:ext cx="4500594" cy="3000983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274" name="image62.jpg" descr="Рисунок5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29625" y="6015046"/>
            <a:ext cx="3800235" cy="237514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275" name="image63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4321" y="5657855"/>
            <a:ext cx="6804026" cy="308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64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5759" y="1943080"/>
            <a:ext cx="6804026" cy="3086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age1.tif" descr="http://www.proshkolu.ru/content/media/pic/std/2000000/1303000/1302322-a637f183726dfe9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7223" y="552128"/>
            <a:ext cx="1944217" cy="2269370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Shape 279"/>
          <p:cNvSpPr/>
          <p:nvPr/>
        </p:nvSpPr>
        <p:spPr>
          <a:xfrm>
            <a:off x="71438" y="71438"/>
            <a:ext cx="12615906" cy="9444071"/>
          </a:xfrm>
          <a:prstGeom prst="roundRect">
            <a:avLst>
              <a:gd name="adj" fmla="val 16667"/>
            </a:avLst>
          </a:prstGeom>
          <a:ln w="76200">
            <a:solidFill>
              <a:srgbClr val="00B05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80" name="image65.png"/>
          <p:cNvPicPr/>
          <p:nvPr/>
        </p:nvPicPr>
        <p:blipFill>
          <a:blip r:embed="rId3">
            <a:extLst/>
          </a:blip>
          <a:srcRect l="17781" t="15893" r="4156" b="60268"/>
          <a:stretch>
            <a:fillRect/>
          </a:stretch>
        </p:blipFill>
        <p:spPr>
          <a:xfrm>
            <a:off x="928192" y="552128"/>
            <a:ext cx="9104772" cy="2088233"/>
          </a:xfrm>
          <a:prstGeom prst="rect">
            <a:avLst/>
          </a:prstGeom>
          <a:ln w="19050">
            <a:solidFill>
              <a:srgbClr val="92D050"/>
            </a:solidFill>
            <a:miter/>
          </a:ln>
        </p:spPr>
      </p:pic>
      <p:pic>
        <p:nvPicPr>
          <p:cNvPr id="281" name="image66.jpg" descr="IMG_0002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64896" y="2836085"/>
            <a:ext cx="5219701" cy="3914776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pic>
        <p:nvPicPr>
          <p:cNvPr id="282" name="image67.jpg" descr="IMG_0018"/>
          <p:cNvPicPr/>
          <p:nvPr/>
        </p:nvPicPr>
        <p:blipFill>
          <a:blip r:embed="rId5">
            <a:extLst/>
          </a:blip>
          <a:srcRect l="245" r="17812"/>
          <a:stretch>
            <a:fillRect/>
          </a:stretch>
        </p:blipFill>
        <p:spPr>
          <a:xfrm>
            <a:off x="3263639" y="2836085"/>
            <a:ext cx="4001258" cy="3663321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pic>
        <p:nvPicPr>
          <p:cNvPr id="283" name="image68.jpeg" descr="D:\Работа\фото\2011-12\акция сигарета\Копия IMG_0658.jpg"/>
          <p:cNvPicPr/>
          <p:nvPr/>
        </p:nvPicPr>
        <p:blipFill>
          <a:blip r:embed="rId6">
            <a:extLst/>
          </a:blip>
          <a:srcRect l="8524"/>
          <a:stretch>
            <a:fillRect/>
          </a:stretch>
        </p:blipFill>
        <p:spPr>
          <a:xfrm>
            <a:off x="352127" y="5092417"/>
            <a:ext cx="4636775" cy="3801617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pic>
        <p:nvPicPr>
          <p:cNvPr id="284" name="image69.jpg" descr="D:\Работа\фото\2011-12\акция сигарета\IMG_0651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134622" y="6384776"/>
            <a:ext cx="3796681" cy="2847511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pic>
        <p:nvPicPr>
          <p:cNvPr id="285" name="image70.jpg" descr="D:\Работа\фото\2011-12\акция сигарета\IMG_0642.jp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8112" y="2834122"/>
            <a:ext cx="3457465" cy="2593101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pic>
        <p:nvPicPr>
          <p:cNvPr id="286" name="image71.jpg" descr="D:\Работа\фото\2011-12\акция сигарета\IMG_0649.jp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700027" y="6499404"/>
            <a:ext cx="3675666" cy="2756750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/>
        </p:nvSpPr>
        <p:spPr>
          <a:xfrm>
            <a:off x="71438" y="71438"/>
            <a:ext cx="12615906" cy="9444071"/>
          </a:xfrm>
          <a:prstGeom prst="roundRect">
            <a:avLst>
              <a:gd name="adj" fmla="val 16667"/>
            </a:avLst>
          </a:prstGeom>
          <a:ln w="76200">
            <a:solidFill>
              <a:srgbClr val="00B05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89" name="image72.jpg" descr="http://gimnasium12.ucoz.ru/_nw/13/65433107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273" y="622376"/>
            <a:ext cx="5821858" cy="8138664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290" name="image73.jpg" descr="D:\Работа\фото\2015-2016\Экологический_форум\IMG_6758.JPG"/>
          <p:cNvPicPr/>
          <p:nvPr/>
        </p:nvPicPr>
        <p:blipFill>
          <a:blip r:embed="rId3">
            <a:extLst/>
          </a:blip>
          <a:srcRect t="9735" b="3869"/>
          <a:stretch>
            <a:fillRect/>
          </a:stretch>
        </p:blipFill>
        <p:spPr>
          <a:xfrm>
            <a:off x="6599866" y="270455"/>
            <a:ext cx="5254624" cy="3026538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291" name="image74.jpg" descr="D:\Фото\2015\Экофорум (86)(1)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80140" y="6814050"/>
            <a:ext cx="3673769" cy="2449945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292" name="image1.tif" descr="http://www.proshkolu.ru/content/media/pic/std/2000000/1303000/1302322-a637f183726dfe98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289231" y="6960840"/>
            <a:ext cx="1944217" cy="226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image75.jpg" descr="D:\Работа\фото\2015-2016\Экологический_форум\image-24-11-15-00-23.jpeg"/>
          <p:cNvPicPr/>
          <p:nvPr/>
        </p:nvPicPr>
        <p:blipFill>
          <a:blip r:embed="rId6">
            <a:extLst/>
          </a:blip>
          <a:srcRect t="16582"/>
          <a:stretch>
            <a:fillRect/>
          </a:stretch>
        </p:blipFill>
        <p:spPr>
          <a:xfrm>
            <a:off x="6607602" y="3442742"/>
            <a:ext cx="5246888" cy="3268960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96" name="Shape 29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97" name="Shape 2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00">
                <a:solidFill>
                  <a:srgbClr val="888888"/>
                </a:solidFill>
              </a:rPr>
              <a:t>29</a:t>
            </a:fld>
            <a:endParaRPr sz="1700">
              <a:solidFill>
                <a:srgbClr val="888888"/>
              </a:solidFill>
            </a:endParaRPr>
          </a:p>
        </p:txBody>
      </p:sp>
      <p:pic>
        <p:nvPicPr>
          <p:cNvPr id="298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239" y="487681"/>
            <a:ext cx="11398585" cy="85489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1.tif" descr="http://www.proshkolu.ru/content/media/pic/std/2000000/1303000/1302322-a637f183726dfe9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7223" y="552128"/>
            <a:ext cx="1944217" cy="2269370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hape 62"/>
          <p:cNvSpPr/>
          <p:nvPr/>
        </p:nvSpPr>
        <p:spPr>
          <a:xfrm>
            <a:off x="71438" y="71438"/>
            <a:ext cx="12615906" cy="9444071"/>
          </a:xfrm>
          <a:prstGeom prst="roundRect">
            <a:avLst>
              <a:gd name="adj" fmla="val 16667"/>
            </a:avLst>
          </a:prstGeom>
          <a:ln w="76200">
            <a:solidFill>
              <a:srgbClr val="00B05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3" name="image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3112" y="3000399"/>
            <a:ext cx="11372558" cy="5564115"/>
          </a:xfrm>
          <a:prstGeom prst="rect">
            <a:avLst/>
          </a:pr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  <p:pic>
        <p:nvPicPr>
          <p:cNvPr id="64" name="image2.jpg" descr="http://e8ac23310506fe10c8e9b0ac19a19113.extratorrent.filespook.com/v627224532/ebd9/-c9OAjiL9lg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3381" y="912167"/>
            <a:ext cx="5480596" cy="3384541"/>
          </a:xfrm>
          <a:prstGeom prst="rect">
            <a:avLst/>
          </a:pr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00">
                <a:solidFill>
                  <a:srgbClr val="888888"/>
                </a:solidFill>
              </a:rPr>
              <a:t>4</a:t>
            </a:fld>
            <a:endParaRPr sz="1700">
              <a:solidFill>
                <a:srgbClr val="888888"/>
              </a:solidFill>
            </a:endParaRPr>
          </a:p>
        </p:txBody>
      </p:sp>
      <p:sp>
        <p:nvSpPr>
          <p:cNvPr id="67" name="Shape 67"/>
          <p:cNvSpPr/>
          <p:nvPr/>
        </p:nvSpPr>
        <p:spPr>
          <a:xfrm>
            <a:off x="2634017" y="2134466"/>
            <a:ext cx="8056152" cy="5332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r" defTabSz="449580">
              <a:lnSpc>
                <a:spcPct val="115000"/>
              </a:lnSpc>
              <a:spcBef>
                <a:spcPts val="1000"/>
              </a:spcBef>
              <a:defRPr sz="1800"/>
            </a:pPr>
            <a:r>
              <a:rPr sz="22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Если хочешь воспитать в детях смелость ума,</a:t>
            </a:r>
          </a:p>
          <a:p>
            <a:pPr lvl="0" algn="r" defTabSz="449580">
              <a:lnSpc>
                <a:spcPct val="115000"/>
              </a:lnSpc>
              <a:spcBef>
                <a:spcPts val="1000"/>
              </a:spcBef>
              <a:defRPr sz="1800"/>
            </a:pPr>
            <a:r>
              <a:rPr sz="22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                    интерес к серьёзной интеллектуальной работе,</a:t>
            </a:r>
          </a:p>
          <a:p>
            <a:pPr lvl="0" algn="r" defTabSz="449580">
              <a:lnSpc>
                <a:spcPct val="115000"/>
              </a:lnSpc>
              <a:spcBef>
                <a:spcPts val="1000"/>
              </a:spcBef>
              <a:defRPr sz="1800"/>
            </a:pPr>
            <a:r>
              <a:rPr sz="22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самостоятельность как личностную черту,</a:t>
            </a:r>
          </a:p>
          <a:p>
            <a:pPr lvl="0" algn="r" defTabSz="449580">
              <a:lnSpc>
                <a:spcPct val="115000"/>
              </a:lnSpc>
              <a:spcBef>
                <a:spcPts val="1000"/>
              </a:spcBef>
              <a:defRPr sz="1800"/>
            </a:pPr>
            <a:r>
              <a:rPr sz="22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                    вселить  в  них  радость  сотворчества,</a:t>
            </a:r>
          </a:p>
          <a:p>
            <a:pPr lvl="0" algn="r" defTabSz="449580">
              <a:lnSpc>
                <a:spcPct val="115000"/>
              </a:lnSpc>
              <a:spcBef>
                <a:spcPts val="1000"/>
              </a:spcBef>
              <a:defRPr sz="1800"/>
            </a:pPr>
            <a:r>
              <a:rPr sz="22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то создавай  им такие условия, чтобы искорки </a:t>
            </a:r>
          </a:p>
          <a:p>
            <a:pPr lvl="0" algn="r" defTabSz="449580">
              <a:lnSpc>
                <a:spcPct val="115000"/>
              </a:lnSpc>
              <a:spcBef>
                <a:spcPts val="1000"/>
              </a:spcBef>
              <a:defRPr sz="1800"/>
            </a:pPr>
            <a:r>
              <a:rPr sz="22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                     их мыслей образовывали царство мыслей, </a:t>
            </a:r>
          </a:p>
          <a:p>
            <a:pPr lvl="0" algn="r" defTabSz="449580">
              <a:lnSpc>
                <a:spcPct val="115000"/>
              </a:lnSpc>
              <a:spcBef>
                <a:spcPts val="1000"/>
              </a:spcBef>
              <a:defRPr sz="1800"/>
            </a:pPr>
            <a:r>
              <a:rPr sz="22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          дай возможность им почувствовать себя в нём властелинами. </a:t>
            </a:r>
          </a:p>
          <a:p>
            <a:pPr lvl="0" algn="r" defTabSz="449580">
              <a:lnSpc>
                <a:spcPct val="115000"/>
              </a:lnSpc>
              <a:spcBef>
                <a:spcPts val="1000"/>
              </a:spcBef>
              <a:defRPr sz="1800"/>
            </a:pPr>
            <a:r>
              <a:rPr sz="22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Ш.А. Амонашвили</a:t>
            </a:r>
          </a:p>
          <a:p>
            <a:pPr lvl="0" defTabSz="449580">
              <a:lnSpc>
                <a:spcPct val="115000"/>
              </a:lnSpc>
              <a:spcBef>
                <a:spcPts val="1000"/>
              </a:spcBef>
              <a:defRPr sz="1800"/>
            </a:pPr>
            <a:endParaRPr sz="220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8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1479" y="1257300"/>
            <a:ext cx="3323021" cy="4153775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69" name="Shape 69"/>
          <p:cNvSpPr/>
          <p:nvPr/>
        </p:nvSpPr>
        <p:spPr>
          <a:xfrm>
            <a:off x="71438" y="71438"/>
            <a:ext cx="12615906" cy="9444071"/>
          </a:xfrm>
          <a:prstGeom prst="roundRect">
            <a:avLst>
              <a:gd name="adj" fmla="val 16667"/>
            </a:avLst>
          </a:prstGeom>
          <a:ln w="76200">
            <a:solidFill>
              <a:srgbClr val="00B05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1.tif" descr="http://www.proshkolu.ru/content/media/pic/std/2000000/1303000/1302322-a637f183726dfe9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7223" y="552128"/>
            <a:ext cx="1944217" cy="226937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hape 72"/>
          <p:cNvSpPr/>
          <p:nvPr/>
        </p:nvSpPr>
        <p:spPr>
          <a:xfrm>
            <a:off x="71438" y="71438"/>
            <a:ext cx="12615906" cy="9444071"/>
          </a:xfrm>
          <a:prstGeom prst="roundRect">
            <a:avLst>
              <a:gd name="adj" fmla="val 16667"/>
            </a:avLst>
          </a:prstGeom>
          <a:ln w="76200">
            <a:solidFill>
              <a:srgbClr val="00B05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3" name="image4.jpg" descr="http://imc-belovo.ucoz.ru/zitata/info/p342_nashashkola.jpg"/>
          <p:cNvPicPr/>
          <p:nvPr/>
        </p:nvPicPr>
        <p:blipFill>
          <a:blip r:embed="rId3">
            <a:extLst/>
          </a:blip>
          <a:srcRect l="9086" t="6838" r="9847" b="8254"/>
          <a:stretch>
            <a:fillRect/>
          </a:stretch>
        </p:blipFill>
        <p:spPr>
          <a:xfrm>
            <a:off x="640160" y="552127"/>
            <a:ext cx="3658416" cy="2880322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hape 74"/>
          <p:cNvSpPr/>
          <p:nvPr/>
        </p:nvSpPr>
        <p:spPr>
          <a:xfrm>
            <a:off x="1216223" y="3984992"/>
            <a:ext cx="10657186" cy="3805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/>
            </a:pPr>
            <a:r>
              <a:rPr sz="3600">
                <a:latin typeface="Times New Roman"/>
                <a:ea typeface="Times New Roman"/>
                <a:cs typeface="Times New Roman"/>
                <a:sym typeface="Times New Roman"/>
              </a:rPr>
              <a:t>Основные направления развития общего образования</a:t>
            </a:r>
          </a:p>
          <a:p>
            <a:pPr marL="658368" lvl="0" indent="-658368">
              <a:buSzPct val="100000"/>
              <a:buFont typeface="Times New Roman"/>
              <a:buAutoNum type="arabicPeriod"/>
              <a:defRPr sz="1800"/>
            </a:pPr>
            <a:r>
              <a:rPr sz="3600">
                <a:latin typeface="Times New Roman"/>
                <a:ea typeface="Times New Roman"/>
                <a:cs typeface="Times New Roman"/>
                <a:sym typeface="Times New Roman"/>
              </a:rPr>
              <a:t>Переход на новые образовательные стандарты</a:t>
            </a:r>
          </a:p>
          <a:p>
            <a:pPr marL="658368" lvl="0" indent="-658368">
              <a:buSzPct val="100000"/>
              <a:buFont typeface="Times New Roman"/>
              <a:buAutoNum type="arabicPeriod"/>
              <a:defRPr sz="1800"/>
            </a:pPr>
            <a:r>
              <a:rPr sz="3600" u="sng">
                <a:latin typeface="Times New Roman"/>
                <a:ea typeface="Times New Roman"/>
                <a:cs typeface="Times New Roman"/>
                <a:sym typeface="Times New Roman"/>
              </a:rPr>
              <a:t>Развитие системы поддержки талантливых детей</a:t>
            </a:r>
          </a:p>
          <a:p>
            <a:pPr marL="658368" lvl="0" indent="-658368">
              <a:buSzPct val="100000"/>
              <a:buFont typeface="Times New Roman"/>
              <a:buAutoNum type="arabicPeriod"/>
              <a:defRPr sz="1800"/>
            </a:pPr>
            <a:r>
              <a:rPr sz="3600">
                <a:latin typeface="Times New Roman"/>
                <a:ea typeface="Times New Roman"/>
                <a:cs typeface="Times New Roman"/>
                <a:sym typeface="Times New Roman"/>
              </a:rPr>
              <a:t>Совершенствование учительского корпуса</a:t>
            </a:r>
          </a:p>
          <a:p>
            <a:pPr marL="658368" lvl="0" indent="-658368">
              <a:buSzPct val="100000"/>
              <a:buFont typeface="Times New Roman"/>
              <a:buAutoNum type="arabicPeriod"/>
              <a:defRPr sz="1800"/>
            </a:pPr>
            <a:r>
              <a:rPr sz="3600">
                <a:latin typeface="Times New Roman"/>
                <a:ea typeface="Times New Roman"/>
                <a:cs typeface="Times New Roman"/>
                <a:sym typeface="Times New Roman"/>
              </a:rPr>
              <a:t>Изменение школьной инфраструктуры</a:t>
            </a:r>
          </a:p>
          <a:p>
            <a:pPr marL="658368" lvl="0" indent="-658368">
              <a:buSzPct val="100000"/>
              <a:buFont typeface="Times New Roman"/>
              <a:buAutoNum type="arabicPeriod"/>
              <a:defRPr sz="1800"/>
            </a:pPr>
            <a:r>
              <a:rPr sz="3600">
                <a:latin typeface="Times New Roman"/>
                <a:ea typeface="Times New Roman"/>
                <a:cs typeface="Times New Roman"/>
                <a:sym typeface="Times New Roman"/>
              </a:rPr>
              <a:t>Сохранение и укрепление здоровья школьников</a:t>
            </a:r>
          </a:p>
          <a:p>
            <a:pPr marL="658368" lvl="0" indent="-658368">
              <a:buSzPct val="100000"/>
              <a:buFont typeface="Times New Roman"/>
              <a:buAutoNum type="arabicPeriod"/>
              <a:defRPr sz="1800"/>
            </a:pPr>
            <a:r>
              <a:rPr sz="3600">
                <a:latin typeface="Times New Roman"/>
                <a:ea typeface="Times New Roman"/>
                <a:cs typeface="Times New Roman"/>
                <a:sym typeface="Times New Roman"/>
              </a:rPr>
              <a:t>Расширение самостоятельности школ</a:t>
            </a:r>
          </a:p>
        </p:txBody>
      </p:sp>
      <p:pic>
        <p:nvPicPr>
          <p:cNvPr id="75" name="image5.png"/>
          <p:cNvPicPr/>
          <p:nvPr/>
        </p:nvPicPr>
        <p:blipFill>
          <a:blip r:embed="rId4">
            <a:extLst/>
          </a:blip>
          <a:srcRect l="24306" t="21164" r="50063" b="57615"/>
          <a:stretch>
            <a:fillRect/>
          </a:stretch>
        </p:blipFill>
        <p:spPr>
          <a:xfrm>
            <a:off x="4528592" y="525993"/>
            <a:ext cx="5103859" cy="3380669"/>
          </a:xfrm>
          <a:prstGeom prst="rect">
            <a:avLst/>
          </a:prstGeom>
          <a:ln>
            <a:solidFill>
              <a:srgbClr val="92D050"/>
            </a:solidFill>
            <a:miter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1.tif" descr="http://www.proshkolu.ru/content/media/pic/std/2000000/1303000/1302322-a637f183726dfe9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7223" y="552128"/>
            <a:ext cx="1944217" cy="226937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hape 78"/>
          <p:cNvSpPr/>
          <p:nvPr/>
        </p:nvSpPr>
        <p:spPr>
          <a:xfrm>
            <a:off x="71438" y="71438"/>
            <a:ext cx="12615906" cy="9444071"/>
          </a:xfrm>
          <a:prstGeom prst="roundRect">
            <a:avLst>
              <a:gd name="adj" fmla="val 16667"/>
            </a:avLst>
          </a:prstGeom>
          <a:ln w="76200">
            <a:solidFill>
              <a:srgbClr val="00B05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307974" y="840159"/>
            <a:ext cx="9405195" cy="3272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just">
              <a:defRPr sz="1800"/>
            </a:pPr>
            <a:r>
              <a:rPr sz="3600">
                <a:latin typeface="Times New Roman"/>
                <a:ea typeface="Times New Roman"/>
                <a:cs typeface="Times New Roman"/>
                <a:sym typeface="Times New Roman"/>
              </a:rPr>
              <a:t>Три основные задачи работы с детьми:</a:t>
            </a:r>
          </a:p>
          <a:p>
            <a:pPr lvl="0" algn="just">
              <a:defRPr sz="1800"/>
            </a:pPr>
            <a:r>
              <a:rPr sz="3600">
                <a:latin typeface="Times New Roman"/>
                <a:ea typeface="Times New Roman"/>
                <a:cs typeface="Times New Roman"/>
                <a:sym typeface="Times New Roman"/>
              </a:rPr>
              <a:t>а) способствовать развитию каждой личности;</a:t>
            </a:r>
          </a:p>
          <a:p>
            <a:pPr lvl="0" algn="just">
              <a:defRPr sz="1800"/>
            </a:pPr>
            <a:r>
              <a:rPr sz="3600">
                <a:latin typeface="Times New Roman"/>
                <a:ea typeface="Times New Roman"/>
                <a:cs typeface="Times New Roman"/>
                <a:sym typeface="Times New Roman"/>
              </a:rPr>
              <a:t>б) довести индивидуальные достижения как </a:t>
            </a:r>
          </a:p>
          <a:p>
            <a:pPr lvl="0" algn="just">
              <a:defRPr sz="1800"/>
            </a:pPr>
            <a:r>
              <a:rPr sz="3600">
                <a:latin typeface="Times New Roman"/>
                <a:ea typeface="Times New Roman"/>
                <a:cs typeface="Times New Roman"/>
                <a:sym typeface="Times New Roman"/>
              </a:rPr>
              <a:t>можно раньше до максимального уровня;</a:t>
            </a:r>
          </a:p>
          <a:p>
            <a:pPr lvl="0" algn="just">
              <a:defRPr sz="1800"/>
            </a:pPr>
            <a:r>
              <a:rPr sz="3600">
                <a:latin typeface="Times New Roman"/>
                <a:ea typeface="Times New Roman"/>
                <a:cs typeface="Times New Roman"/>
                <a:sym typeface="Times New Roman"/>
              </a:rPr>
              <a:t>в) способствовать общественному прогрессу, поставив ему на службу ресурсы дарования.</a:t>
            </a:r>
          </a:p>
        </p:txBody>
      </p:sp>
      <p:pic>
        <p:nvPicPr>
          <p:cNvPr id="80" name="image6.jpg" descr="http://zik.ua/gallery/full/4/5/45979.jpg"/>
          <p:cNvPicPr/>
          <p:nvPr/>
        </p:nvPicPr>
        <p:blipFill>
          <a:blip r:embed="rId3">
            <a:extLst/>
          </a:blip>
          <a:srcRect l="1" r="9841" b="4617"/>
          <a:stretch>
            <a:fillRect/>
          </a:stretch>
        </p:blipFill>
        <p:spPr>
          <a:xfrm>
            <a:off x="8103571" y="5210035"/>
            <a:ext cx="4312002" cy="3038037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81" name="image7.jpg" descr="http://www.etyety.ucoz.ru/_pu/21/23234952.jpg"/>
          <p:cNvPicPr/>
          <p:nvPr/>
        </p:nvPicPr>
        <p:blipFill>
          <a:blip r:embed="rId4">
            <a:extLst/>
          </a:blip>
          <a:srcRect b="5373"/>
          <a:stretch>
            <a:fillRect/>
          </a:stretch>
        </p:blipFill>
        <p:spPr>
          <a:xfrm>
            <a:off x="3307645" y="5232647"/>
            <a:ext cx="4795926" cy="3015426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82" name="image8.jpg" descr="http://webkak.ru/wp-content/uploads/2013/10/1d3bee372b074e5230b4de940da987b0-300x300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3772" y="5232648"/>
            <a:ext cx="3038039" cy="3038038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97789"/>
            <a:ext cx="2851469" cy="4865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image10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5567" y="3862706"/>
            <a:ext cx="3876041" cy="5767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image11.png" descr="C:\Users\Вика\Desktop\Рисунок1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11288" y="-197803"/>
            <a:ext cx="6349684" cy="5129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image12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09140" y="3993832"/>
            <a:ext cx="4653917" cy="6585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image13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07281" y="4498340"/>
            <a:ext cx="4007168" cy="5102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image14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718869" y="97789"/>
            <a:ext cx="4422776" cy="5558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image15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101013" y="4900612"/>
            <a:ext cx="4700588" cy="4700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image16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019868" y="-62072"/>
            <a:ext cx="6910388" cy="5184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/>
        </p:nvSpPr>
        <p:spPr>
          <a:xfrm>
            <a:off x="71438" y="71438"/>
            <a:ext cx="12615906" cy="9444071"/>
          </a:xfrm>
          <a:prstGeom prst="roundRect">
            <a:avLst>
              <a:gd name="adj" fmla="val 16667"/>
            </a:avLst>
          </a:prstGeom>
          <a:ln w="76200">
            <a:solidFill>
              <a:srgbClr val="00B05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4" name="image17.jpg" descr="G:\январь\Самый самый\визитка\фотки\IMG_935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76019" y="246439"/>
            <a:ext cx="5560764" cy="4170117"/>
          </a:xfrm>
          <a:prstGeom prst="rect">
            <a:avLst/>
          </a:prstGeom>
          <a:ln w="22225">
            <a:solidFill>
              <a:srgbClr val="92D050"/>
            </a:solidFill>
            <a:miter/>
          </a:ln>
        </p:spPr>
      </p:pic>
      <p:pic>
        <p:nvPicPr>
          <p:cNvPr id="95" name="image18.jpg" descr="G:\январь\Самый самый\визитка\фотки\IMG_932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8549" y="345801"/>
            <a:ext cx="3840164" cy="2879726"/>
          </a:xfrm>
          <a:prstGeom prst="rect">
            <a:avLst/>
          </a:prstGeom>
          <a:ln w="22225">
            <a:solidFill>
              <a:srgbClr val="92D050"/>
            </a:solidFill>
            <a:miter/>
          </a:ln>
        </p:spPr>
      </p:pic>
      <p:pic>
        <p:nvPicPr>
          <p:cNvPr id="96" name="image19.jpg" descr="G:\январь\Самый самый\визитка\фотки\16708311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5856" y="3213099"/>
            <a:ext cx="3840164" cy="2879726"/>
          </a:xfrm>
          <a:prstGeom prst="rect">
            <a:avLst/>
          </a:prstGeom>
          <a:ln w="22225">
            <a:solidFill>
              <a:srgbClr val="92D050"/>
            </a:solidFill>
            <a:miter/>
          </a:ln>
        </p:spPr>
      </p:pic>
      <p:grpSp>
        <p:nvGrpSpPr>
          <p:cNvPr id="99" name="Group 99" descr="G:\январь\Самый самый\визитка\фотки\IMG_6962.jpg"/>
          <p:cNvGrpSpPr/>
          <p:nvPr/>
        </p:nvGrpSpPr>
        <p:grpSpPr>
          <a:xfrm>
            <a:off x="8695005" y="3349327"/>
            <a:ext cx="3933598" cy="3157150"/>
            <a:chOff x="0" y="0"/>
            <a:chExt cx="3933597" cy="3157148"/>
          </a:xfrm>
        </p:grpSpPr>
        <p:sp>
          <p:nvSpPr>
            <p:cNvPr id="97" name="Shape 97"/>
            <p:cNvSpPr/>
            <p:nvPr/>
          </p:nvSpPr>
          <p:spPr>
            <a:xfrm>
              <a:off x="0" y="0"/>
              <a:ext cx="3933598" cy="3157149"/>
            </a:xfrm>
            <a:prstGeom prst="rect">
              <a:avLst/>
            </a:prstGeom>
            <a:solidFill>
              <a:srgbClr val="EDEDED"/>
            </a:solidFill>
            <a:ln w="22225" cap="sq">
              <a:solidFill>
                <a:srgbClr val="92D05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pic>
          <p:nvPicPr>
            <p:cNvPr id="98" name="image20.jpg"/>
            <p:cNvPicPr/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19114" y="11112"/>
              <a:ext cx="3903332" cy="313492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102" name="Group 102"/>
          <p:cNvGrpSpPr/>
          <p:nvPr/>
        </p:nvGrpSpPr>
        <p:grpSpPr>
          <a:xfrm>
            <a:off x="640160" y="5965869"/>
            <a:ext cx="4569141" cy="3134925"/>
            <a:chOff x="0" y="0"/>
            <a:chExt cx="4569140" cy="3134923"/>
          </a:xfrm>
        </p:grpSpPr>
        <p:sp>
          <p:nvSpPr>
            <p:cNvPr id="100" name="Shape 100"/>
            <p:cNvSpPr/>
            <p:nvPr/>
          </p:nvSpPr>
          <p:spPr>
            <a:xfrm>
              <a:off x="0" y="0"/>
              <a:ext cx="4569141" cy="3134924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pic>
          <p:nvPicPr>
            <p:cNvPr id="101" name="image21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569141" cy="3134924"/>
            </a:xfrm>
            <a:prstGeom prst="rect">
              <a:avLst/>
            </a:prstGeom>
            <a:ln w="22225" cap="sq">
              <a:solidFill>
                <a:srgbClr val="92D050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105" name="Group 105"/>
          <p:cNvGrpSpPr/>
          <p:nvPr/>
        </p:nvGrpSpPr>
        <p:grpSpPr>
          <a:xfrm>
            <a:off x="4157874" y="4008511"/>
            <a:ext cx="2926319" cy="2187303"/>
            <a:chOff x="0" y="0"/>
            <a:chExt cx="2926318" cy="2187301"/>
          </a:xfrm>
        </p:grpSpPr>
        <p:sp>
          <p:nvSpPr>
            <p:cNvPr id="103" name="Shape 103"/>
            <p:cNvSpPr/>
            <p:nvPr/>
          </p:nvSpPr>
          <p:spPr>
            <a:xfrm>
              <a:off x="0" y="0"/>
              <a:ext cx="2926319" cy="2187302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pic>
          <p:nvPicPr>
            <p:cNvPr id="104" name="image22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2926319" cy="2187302"/>
            </a:xfrm>
            <a:prstGeom prst="rect">
              <a:avLst/>
            </a:prstGeom>
            <a:ln w="22225" cap="sq">
              <a:solidFill>
                <a:srgbClr val="92D050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108" name="Group 108" descr="G:\январь\Самый самый\визитка\фотки\Изображение 135.jpg"/>
          <p:cNvGrpSpPr/>
          <p:nvPr/>
        </p:nvGrpSpPr>
        <p:grpSpPr>
          <a:xfrm>
            <a:off x="8410568" y="6399093"/>
            <a:ext cx="3602269" cy="2701702"/>
            <a:chOff x="0" y="0"/>
            <a:chExt cx="3602268" cy="2701700"/>
          </a:xfrm>
        </p:grpSpPr>
        <p:sp>
          <p:nvSpPr>
            <p:cNvPr id="106" name="Shape 106"/>
            <p:cNvSpPr/>
            <p:nvPr/>
          </p:nvSpPr>
          <p:spPr>
            <a:xfrm>
              <a:off x="0" y="0"/>
              <a:ext cx="3602269" cy="2701701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pic>
          <p:nvPicPr>
            <p:cNvPr id="107" name="image23.jp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3602269" cy="2701701"/>
            </a:xfrm>
            <a:prstGeom prst="rect">
              <a:avLst/>
            </a:prstGeom>
            <a:ln w="22225" cap="sq">
              <a:solidFill>
                <a:srgbClr val="92D050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111" name="Group 111"/>
          <p:cNvGrpSpPr/>
          <p:nvPr/>
        </p:nvGrpSpPr>
        <p:grpSpPr>
          <a:xfrm>
            <a:off x="4804479" y="6278395"/>
            <a:ext cx="3756144" cy="2982694"/>
            <a:chOff x="0" y="0"/>
            <a:chExt cx="3756142" cy="2982692"/>
          </a:xfrm>
        </p:grpSpPr>
        <p:sp>
          <p:nvSpPr>
            <p:cNvPr id="109" name="Shape 109"/>
            <p:cNvSpPr/>
            <p:nvPr/>
          </p:nvSpPr>
          <p:spPr>
            <a:xfrm>
              <a:off x="0" y="0"/>
              <a:ext cx="3756143" cy="2982693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pic>
          <p:nvPicPr>
            <p:cNvPr id="110" name="image24.pn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3756143" cy="2982693"/>
            </a:xfrm>
            <a:prstGeom prst="rect">
              <a:avLst/>
            </a:prstGeom>
            <a:ln w="22225" cap="sq">
              <a:solidFill>
                <a:srgbClr val="92D050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112" name="image1.tif" descr="http://www.proshkolu.ru/content/media/pic/std/2000000/1303000/1302322-a637f183726dfe98.jp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211703" y="638549"/>
            <a:ext cx="1944217" cy="22693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" name="Group 115"/>
          <p:cNvGrpSpPr/>
          <p:nvPr/>
        </p:nvGrpSpPr>
        <p:grpSpPr>
          <a:xfrm>
            <a:off x="6956400" y="4249103"/>
            <a:ext cx="1901329" cy="2246261"/>
            <a:chOff x="0" y="0"/>
            <a:chExt cx="1901327" cy="2246259"/>
          </a:xfrm>
        </p:grpSpPr>
        <p:sp>
          <p:nvSpPr>
            <p:cNvPr id="113" name="Shape 113"/>
            <p:cNvSpPr/>
            <p:nvPr/>
          </p:nvSpPr>
          <p:spPr>
            <a:xfrm>
              <a:off x="0" y="0"/>
              <a:ext cx="1901328" cy="2246260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pic>
          <p:nvPicPr>
            <p:cNvPr id="114" name="image25.png"/>
            <p:cNvPicPr/>
            <p:nvPr/>
          </p:nvPicPr>
          <p:blipFill>
            <a:blip r:embed="rId11">
              <a:extLst/>
            </a:blip>
            <a:srcRect l="25832" t="22222" r="27083" b="3610"/>
            <a:stretch>
              <a:fillRect/>
            </a:stretch>
          </p:blipFill>
          <p:spPr>
            <a:xfrm>
              <a:off x="-1" y="-1"/>
              <a:ext cx="1901329" cy="2246262"/>
            </a:xfrm>
            <a:prstGeom prst="rect">
              <a:avLst/>
            </a:prstGeom>
            <a:ln w="22225" cap="sq">
              <a:solidFill>
                <a:srgbClr val="92D050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1.tif" descr="http://www.proshkolu.ru/content/media/pic/std/2000000/1303000/1302322-a637f183726dfe9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7223" y="552128"/>
            <a:ext cx="1944217" cy="226937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hape 118"/>
          <p:cNvSpPr/>
          <p:nvPr/>
        </p:nvSpPr>
        <p:spPr>
          <a:xfrm>
            <a:off x="71438" y="71438"/>
            <a:ext cx="12615906" cy="9444071"/>
          </a:xfrm>
          <a:prstGeom prst="roundRect">
            <a:avLst>
              <a:gd name="adj" fmla="val 16667"/>
            </a:avLst>
          </a:prstGeom>
          <a:ln w="76200">
            <a:solidFill>
              <a:srgbClr val="00B05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21" name="Group 121"/>
          <p:cNvGrpSpPr/>
          <p:nvPr/>
        </p:nvGrpSpPr>
        <p:grpSpPr>
          <a:xfrm>
            <a:off x="900073" y="585757"/>
            <a:ext cx="9144066" cy="714381"/>
            <a:chOff x="0" y="0"/>
            <a:chExt cx="9144064" cy="714379"/>
          </a:xfrm>
        </p:grpSpPr>
        <p:sp>
          <p:nvSpPr>
            <p:cNvPr id="119" name="Shape 119"/>
            <p:cNvSpPr/>
            <p:nvPr/>
          </p:nvSpPr>
          <p:spPr>
            <a:xfrm>
              <a:off x="-1" y="0"/>
              <a:ext cx="9144066" cy="714380"/>
            </a:xfrm>
            <a:prstGeom prst="rect">
              <a:avLst/>
            </a:prstGeom>
            <a:solidFill>
              <a:srgbClr val="4F81BD"/>
            </a:solidFill>
            <a:ln w="38100" cap="flat">
              <a:solidFill>
                <a:srgbClr val="FFFFFF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algn="ctr" defTabSz="914400">
                <a:spcBef>
                  <a:spcPts val="1000"/>
                </a:spcBef>
                <a:defRPr sz="4800">
                  <a:ln w="18415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63500" dir="3600000" rotWithShape="0">
                      <a:srgbClr val="000000">
                        <a:alpha val="7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0" name="Shape 120"/>
            <p:cNvSpPr/>
            <p:nvPr/>
          </p:nvSpPr>
          <p:spPr>
            <a:xfrm>
              <a:off x="-1" y="0"/>
              <a:ext cx="9144066" cy="609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914400">
                <a:spcBef>
                  <a:spcPts val="1000"/>
                </a:spcBef>
                <a:defRPr sz="3600">
                  <a:ln w="18415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63500" dir="3600000" rotWithShape="0">
                      <a:srgbClr val="000000">
                        <a:alpha val="7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>
                  <a:ln w="9525">
                    <a:noFill/>
                  </a:ln>
                  <a:solidFill>
                    <a:srgbClr val="000000"/>
                  </a:solidFill>
                  <a:effectLst/>
                </a:defRPr>
              </a:pPr>
              <a:r>
                <a:rPr sz="3600">
                  <a:ln w="18415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63500" dir="3600000" rotWithShape="0">
                      <a:srgbClr val="000000">
                        <a:alpha val="70000"/>
                      </a:srgbClr>
                    </a:outerShdw>
                  </a:effectLst>
                </a:rPr>
                <a:t>Общее собрание НОУ «Знатоки»</a:t>
              </a:r>
            </a:p>
          </p:txBody>
        </p:sp>
      </p:grpSp>
      <p:sp>
        <p:nvSpPr>
          <p:cNvPr id="122" name="Shape 122"/>
          <p:cNvSpPr/>
          <p:nvPr/>
        </p:nvSpPr>
        <p:spPr>
          <a:xfrm>
            <a:off x="4068767" y="1443013"/>
            <a:ext cx="2974976" cy="428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gradFill>
            <a:gsLst>
              <a:gs pos="0">
                <a:srgbClr val="A5E6FF"/>
              </a:gs>
              <a:gs pos="35000">
                <a:srgbClr val="BFEDFF"/>
              </a:gs>
              <a:gs pos="100000">
                <a:srgbClr val="E7F8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/>
            <a:endParaRPr/>
          </a:p>
        </p:txBody>
      </p:sp>
      <p:grpSp>
        <p:nvGrpSpPr>
          <p:cNvPr id="125" name="Group 125"/>
          <p:cNvGrpSpPr/>
          <p:nvPr/>
        </p:nvGrpSpPr>
        <p:grpSpPr>
          <a:xfrm>
            <a:off x="971511" y="1943080"/>
            <a:ext cx="9144066" cy="642943"/>
            <a:chOff x="0" y="0"/>
            <a:chExt cx="9144064" cy="642942"/>
          </a:xfrm>
        </p:grpSpPr>
        <p:sp>
          <p:nvSpPr>
            <p:cNvPr id="123" name="Shape 123"/>
            <p:cNvSpPr/>
            <p:nvPr/>
          </p:nvSpPr>
          <p:spPr>
            <a:xfrm>
              <a:off x="-1" y="-1"/>
              <a:ext cx="9144066" cy="642944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 defTabSz="914400">
                <a:spcBef>
                  <a:spcPts val="1000"/>
                </a:spcBef>
                <a:defRPr sz="4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4" name="Shape 124"/>
            <p:cNvSpPr/>
            <p:nvPr/>
          </p:nvSpPr>
          <p:spPr>
            <a:xfrm>
              <a:off x="-1" y="-1"/>
              <a:ext cx="9144066" cy="5480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914400">
                <a:spcBef>
                  <a:spcPts val="1000"/>
                </a:spcBef>
                <a:defRPr sz="3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3200"/>
                <a:t>Совет НОУ «Знатоки»</a:t>
              </a:r>
            </a:p>
          </p:txBody>
        </p:sp>
      </p:grpSp>
      <p:sp>
        <p:nvSpPr>
          <p:cNvPr id="126" name="Shape 126"/>
          <p:cNvSpPr/>
          <p:nvPr/>
        </p:nvSpPr>
        <p:spPr>
          <a:xfrm>
            <a:off x="4046542" y="2728897"/>
            <a:ext cx="3140076" cy="857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gradFill>
            <a:gsLst>
              <a:gs pos="0">
                <a:srgbClr val="A5E6FF"/>
              </a:gs>
              <a:gs pos="35000">
                <a:srgbClr val="BFEDFF"/>
              </a:gs>
              <a:gs pos="100000">
                <a:srgbClr val="E7F8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914400"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48" name="Group 148"/>
          <p:cNvGrpSpPr/>
          <p:nvPr/>
        </p:nvGrpSpPr>
        <p:grpSpPr>
          <a:xfrm>
            <a:off x="185694" y="3694542"/>
            <a:ext cx="12001584" cy="2069239"/>
            <a:chOff x="0" y="0"/>
            <a:chExt cx="12001583" cy="2069238"/>
          </a:xfrm>
        </p:grpSpPr>
        <p:grpSp>
          <p:nvGrpSpPr>
            <p:cNvPr id="129" name="Group 129"/>
            <p:cNvGrpSpPr/>
            <p:nvPr/>
          </p:nvGrpSpPr>
          <p:grpSpPr>
            <a:xfrm>
              <a:off x="0" y="0"/>
              <a:ext cx="2069239" cy="2069239"/>
              <a:chOff x="0" y="0"/>
              <a:chExt cx="2069238" cy="2069238"/>
            </a:xfrm>
          </p:grpSpPr>
          <p:sp>
            <p:nvSpPr>
              <p:cNvPr id="127" name="Shape 127"/>
              <p:cNvSpPr/>
              <p:nvPr/>
            </p:nvSpPr>
            <p:spPr>
              <a:xfrm>
                <a:off x="-1" y="-1"/>
                <a:ext cx="2069240" cy="2069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4BACC6">
                      <a:alpha val="50000"/>
                    </a:srgbClr>
                  </a:gs>
                  <a:gs pos="80000">
                    <a:srgbClr val="4BACC6">
                      <a:alpha val="50000"/>
                    </a:srgbClr>
                  </a:gs>
                  <a:gs pos="100000">
                    <a:srgbClr val="4BACC6">
                      <a:alpha val="50000"/>
                    </a:srgbClr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 defTabSz="914400">
                  <a:defRPr sz="20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8" name="Shape 128"/>
              <p:cNvSpPr/>
              <p:nvPr/>
            </p:nvSpPr>
            <p:spPr>
              <a:xfrm>
                <a:off x="303032" y="700953"/>
                <a:ext cx="1463174" cy="6673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914400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/>
                </a:pPr>
                <a:r>
                  <a:rPr sz="2000"/>
                  <a:t>Информа- тика</a:t>
                </a:r>
              </a:p>
            </p:txBody>
          </p:sp>
        </p:grpSp>
        <p:grpSp>
          <p:nvGrpSpPr>
            <p:cNvPr id="132" name="Group 132"/>
            <p:cNvGrpSpPr/>
            <p:nvPr/>
          </p:nvGrpSpPr>
          <p:grpSpPr>
            <a:xfrm>
              <a:off x="1655390" y="0"/>
              <a:ext cx="2069239" cy="2069239"/>
              <a:chOff x="0" y="0"/>
              <a:chExt cx="2069238" cy="2069238"/>
            </a:xfrm>
          </p:grpSpPr>
          <p:sp>
            <p:nvSpPr>
              <p:cNvPr id="130" name="Shape 130"/>
              <p:cNvSpPr/>
              <p:nvPr/>
            </p:nvSpPr>
            <p:spPr>
              <a:xfrm>
                <a:off x="-1" y="-1"/>
                <a:ext cx="2069240" cy="2069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A8C78">
                      <a:alpha val="50000"/>
                    </a:srgbClr>
                  </a:gs>
                  <a:gs pos="80000">
                    <a:srgbClr val="3A8C78">
                      <a:alpha val="50000"/>
                    </a:srgbClr>
                  </a:gs>
                  <a:gs pos="100000">
                    <a:srgbClr val="3A8C78">
                      <a:alpha val="50000"/>
                    </a:srgbClr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 defTabSz="914400">
                  <a:defRPr sz="20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31" name="Shape 131"/>
              <p:cNvSpPr/>
              <p:nvPr/>
            </p:nvSpPr>
            <p:spPr>
              <a:xfrm>
                <a:off x="303032" y="847003"/>
                <a:ext cx="1463174" cy="3752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914400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/>
                </a:pPr>
                <a:r>
                  <a:rPr sz="2000"/>
                  <a:t>Физика</a:t>
                </a:r>
              </a:p>
            </p:txBody>
          </p:sp>
        </p:grpSp>
        <p:grpSp>
          <p:nvGrpSpPr>
            <p:cNvPr id="135" name="Group 135"/>
            <p:cNvGrpSpPr/>
            <p:nvPr/>
          </p:nvGrpSpPr>
          <p:grpSpPr>
            <a:xfrm>
              <a:off x="3310781" y="0"/>
              <a:ext cx="2069239" cy="2069239"/>
              <a:chOff x="0" y="0"/>
              <a:chExt cx="2069238" cy="2069238"/>
            </a:xfrm>
          </p:grpSpPr>
          <p:sp>
            <p:nvSpPr>
              <p:cNvPr id="133" name="Shape 133"/>
              <p:cNvSpPr/>
              <p:nvPr/>
            </p:nvSpPr>
            <p:spPr>
              <a:xfrm>
                <a:off x="-1" y="-1"/>
                <a:ext cx="2069240" cy="2069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2904D">
                      <a:alpha val="50000"/>
                    </a:srgbClr>
                  </a:gs>
                  <a:gs pos="80000">
                    <a:srgbClr val="32904D">
                      <a:alpha val="50000"/>
                    </a:srgbClr>
                  </a:gs>
                  <a:gs pos="100000">
                    <a:srgbClr val="32904D">
                      <a:alpha val="50000"/>
                    </a:srgbClr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 defTabSz="914400">
                  <a:defRPr sz="20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34" name="Shape 134"/>
              <p:cNvSpPr/>
              <p:nvPr/>
            </p:nvSpPr>
            <p:spPr>
              <a:xfrm>
                <a:off x="303032" y="847003"/>
                <a:ext cx="1463174" cy="3752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914400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/>
                </a:pPr>
                <a:r>
                  <a:rPr sz="2000"/>
                  <a:t>География</a:t>
                </a:r>
              </a:p>
            </p:txBody>
          </p:sp>
        </p:grpSp>
        <p:grpSp>
          <p:nvGrpSpPr>
            <p:cNvPr id="138" name="Group 138"/>
            <p:cNvGrpSpPr/>
            <p:nvPr/>
          </p:nvGrpSpPr>
          <p:grpSpPr>
            <a:xfrm>
              <a:off x="4966172" y="0"/>
              <a:ext cx="2069239" cy="2069239"/>
              <a:chOff x="0" y="0"/>
              <a:chExt cx="2069238" cy="2069238"/>
            </a:xfrm>
          </p:grpSpPr>
          <p:sp>
            <p:nvSpPr>
              <p:cNvPr id="136" name="Shape 136"/>
              <p:cNvSpPr/>
              <p:nvPr/>
            </p:nvSpPr>
            <p:spPr>
              <a:xfrm>
                <a:off x="-1" y="-1"/>
                <a:ext cx="2069240" cy="2069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B942A">
                      <a:alpha val="50000"/>
                    </a:srgbClr>
                  </a:gs>
                  <a:gs pos="80000">
                    <a:srgbClr val="3B942A">
                      <a:alpha val="50000"/>
                    </a:srgbClr>
                  </a:gs>
                  <a:gs pos="100000">
                    <a:srgbClr val="3B942A">
                      <a:alpha val="50000"/>
                    </a:srgbClr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 defTabSz="914400">
                  <a:defRPr sz="20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37" name="Shape 137"/>
              <p:cNvSpPr/>
              <p:nvPr/>
            </p:nvSpPr>
            <p:spPr>
              <a:xfrm>
                <a:off x="303032" y="847003"/>
                <a:ext cx="1463174" cy="3752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914400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/>
                </a:pPr>
                <a:r>
                  <a:rPr sz="2000"/>
                  <a:t>Биология</a:t>
                </a:r>
              </a:p>
            </p:txBody>
          </p:sp>
        </p:grpSp>
        <p:grpSp>
          <p:nvGrpSpPr>
            <p:cNvPr id="141" name="Group 141"/>
            <p:cNvGrpSpPr/>
            <p:nvPr/>
          </p:nvGrpSpPr>
          <p:grpSpPr>
            <a:xfrm>
              <a:off x="6621563" y="0"/>
              <a:ext cx="2069239" cy="2069239"/>
              <a:chOff x="0" y="0"/>
              <a:chExt cx="2069238" cy="2069238"/>
            </a:xfrm>
          </p:grpSpPr>
          <p:sp>
            <p:nvSpPr>
              <p:cNvPr id="139" name="Shape 139"/>
              <p:cNvSpPr/>
              <p:nvPr/>
            </p:nvSpPr>
            <p:spPr>
              <a:xfrm>
                <a:off x="-1" y="-1"/>
                <a:ext cx="2069240" cy="2069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6B9721">
                      <a:alpha val="50000"/>
                    </a:srgbClr>
                  </a:gs>
                  <a:gs pos="80000">
                    <a:srgbClr val="6B9721">
                      <a:alpha val="50000"/>
                    </a:srgbClr>
                  </a:gs>
                  <a:gs pos="100000">
                    <a:srgbClr val="6B9721">
                      <a:alpha val="50000"/>
                    </a:srgbClr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 defTabSz="914400">
                  <a:defRPr sz="20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0" name="Shape 140"/>
              <p:cNvSpPr/>
              <p:nvPr/>
            </p:nvSpPr>
            <p:spPr>
              <a:xfrm>
                <a:off x="303032" y="847003"/>
                <a:ext cx="1463174" cy="3752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914400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/>
                </a:pPr>
                <a:r>
                  <a:rPr sz="2000"/>
                  <a:t>Химия</a:t>
                </a:r>
              </a:p>
            </p:txBody>
          </p:sp>
        </p:grpSp>
        <p:grpSp>
          <p:nvGrpSpPr>
            <p:cNvPr id="144" name="Group 144"/>
            <p:cNvGrpSpPr/>
            <p:nvPr/>
          </p:nvGrpSpPr>
          <p:grpSpPr>
            <a:xfrm>
              <a:off x="8276953" y="0"/>
              <a:ext cx="2069240" cy="2069239"/>
              <a:chOff x="0" y="0"/>
              <a:chExt cx="2069238" cy="2069238"/>
            </a:xfrm>
          </p:grpSpPr>
          <p:sp>
            <p:nvSpPr>
              <p:cNvPr id="142" name="Shape 142"/>
              <p:cNvSpPr/>
              <p:nvPr/>
            </p:nvSpPr>
            <p:spPr>
              <a:xfrm>
                <a:off x="-1" y="-1"/>
                <a:ext cx="2069240" cy="2069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B8F17">
                      <a:alpha val="50000"/>
                    </a:srgbClr>
                  </a:gs>
                  <a:gs pos="80000">
                    <a:srgbClr val="9B8F17">
                      <a:alpha val="50000"/>
                    </a:srgbClr>
                  </a:gs>
                  <a:gs pos="100000">
                    <a:srgbClr val="9B8F17">
                      <a:alpha val="50000"/>
                    </a:srgbClr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 defTabSz="914400">
                  <a:defRPr sz="20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3" name="Shape 143"/>
              <p:cNvSpPr/>
              <p:nvPr/>
            </p:nvSpPr>
            <p:spPr>
              <a:xfrm>
                <a:off x="303032" y="847003"/>
                <a:ext cx="1463174" cy="3752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914400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/>
                </a:pPr>
                <a:r>
                  <a:rPr sz="2000"/>
                  <a:t>Экология</a:t>
                </a:r>
              </a:p>
            </p:txBody>
          </p:sp>
        </p:grpSp>
        <p:grpSp>
          <p:nvGrpSpPr>
            <p:cNvPr id="147" name="Group 147"/>
            <p:cNvGrpSpPr/>
            <p:nvPr/>
          </p:nvGrpSpPr>
          <p:grpSpPr>
            <a:xfrm>
              <a:off x="9932345" y="0"/>
              <a:ext cx="2069239" cy="2069239"/>
              <a:chOff x="0" y="0"/>
              <a:chExt cx="2069238" cy="2069238"/>
            </a:xfrm>
          </p:grpSpPr>
          <p:sp>
            <p:nvSpPr>
              <p:cNvPr id="145" name="Shape 145"/>
              <p:cNvSpPr/>
              <p:nvPr/>
            </p:nvSpPr>
            <p:spPr>
              <a:xfrm>
                <a:off x="-1" y="-1"/>
                <a:ext cx="2069240" cy="2069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alpha val="50000"/>
                    </a:srgbClr>
                  </a:gs>
                  <a:gs pos="80000">
                    <a:srgbClr val="F79646">
                      <a:alpha val="50000"/>
                    </a:srgbClr>
                  </a:gs>
                  <a:gs pos="100000">
                    <a:srgbClr val="F79646">
                      <a:alpha val="50000"/>
                    </a:srgbClr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 defTabSz="914400">
                  <a:defRPr sz="20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6" name="Shape 146"/>
              <p:cNvSpPr/>
              <p:nvPr/>
            </p:nvSpPr>
            <p:spPr>
              <a:xfrm>
                <a:off x="303032" y="700953"/>
                <a:ext cx="1463174" cy="6673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914400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/>
                </a:pPr>
                <a:r>
                  <a:rPr sz="2000"/>
                  <a:t>Матема-тика</a:t>
                </a:r>
              </a:p>
            </p:txBody>
          </p:sp>
        </p:grpSp>
      </p:grpSp>
      <p:grpSp>
        <p:nvGrpSpPr>
          <p:cNvPr id="151" name="Group 151"/>
          <p:cNvGrpSpPr/>
          <p:nvPr/>
        </p:nvGrpSpPr>
        <p:grpSpPr>
          <a:xfrm>
            <a:off x="471445" y="5800731"/>
            <a:ext cx="5715041" cy="2143142"/>
            <a:chOff x="0" y="0"/>
            <a:chExt cx="5715039" cy="2143140"/>
          </a:xfrm>
        </p:grpSpPr>
        <p:sp>
          <p:nvSpPr>
            <p:cNvPr id="149" name="Shape 149"/>
            <p:cNvSpPr/>
            <p:nvPr/>
          </p:nvSpPr>
          <p:spPr>
            <a:xfrm rot="5400000">
              <a:off x="1785949" y="-1785950"/>
              <a:ext cx="2143141" cy="5715040"/>
            </a:xfrm>
            <a:prstGeom prst="chevron">
              <a:avLst>
                <a:gd name="adj" fmla="val 26644"/>
              </a:avLst>
            </a:prstGeom>
            <a:gradFill flip="none" rotWithShape="1">
              <a:gsLst>
                <a:gs pos="0">
                  <a:srgbClr val="FFD1BB"/>
                </a:gs>
                <a:gs pos="35000">
                  <a:srgbClr val="FFDECF"/>
                </a:gs>
                <a:gs pos="100000">
                  <a:srgbClr val="FFF2ED"/>
                </a:gs>
              </a:gsLst>
              <a:lin ang="16200000" scaled="0"/>
            </a:gradFill>
            <a:ln w="9525" cap="flat">
              <a:solidFill>
                <a:srgbClr val="F69240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914400">
                <a:spcBef>
                  <a:spcPts val="1000"/>
                </a:spcBef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 rot="5400000">
              <a:off x="4952867" y="809950"/>
              <a:ext cx="1001105" cy="523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defTabSz="914400">
                <a:spcBef>
                  <a:spcPts val="1000"/>
                </a:spcBef>
                <a:defRPr sz="1800"/>
              </a:pPr>
              <a:r>
                <a:rPr sz="1100"/>
                <a:t>             </a:t>
              </a:r>
            </a:p>
            <a:p>
              <a:pPr lvl="0" defTabSz="914400">
                <a:spcBef>
                  <a:spcPts val="1000"/>
                </a:spcBef>
                <a:defRPr sz="1800"/>
              </a:pPr>
              <a:r>
                <a:rPr sz="1100"/>
                <a:t>      </a:t>
              </a:r>
            </a:p>
          </p:txBody>
        </p:sp>
      </p:grpSp>
      <p:sp>
        <p:nvSpPr>
          <p:cNvPr id="152" name="Shape 152"/>
          <p:cNvSpPr/>
          <p:nvPr/>
        </p:nvSpPr>
        <p:spPr>
          <a:xfrm>
            <a:off x="828635" y="6372235"/>
            <a:ext cx="5429289" cy="1299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defRPr sz="1800"/>
            </a:pPr>
            <a:r>
              <a:rPr sz="2800">
                <a:latin typeface="Arial"/>
                <a:ea typeface="Arial"/>
                <a:cs typeface="Arial"/>
                <a:sym typeface="Arial"/>
              </a:rPr>
              <a:t>Научно  - исследовательские  конференции, выставки, </a:t>
            </a:r>
          </a:p>
          <a:p>
            <a:pPr lvl="0" algn="ctr">
              <a:defRPr sz="1800"/>
            </a:pPr>
            <a:r>
              <a:rPr sz="2800">
                <a:latin typeface="Arial"/>
                <a:ea typeface="Arial"/>
                <a:cs typeface="Arial"/>
                <a:sym typeface="Arial"/>
              </a:rPr>
              <a:t>олимпиады</a:t>
            </a:r>
          </a:p>
        </p:txBody>
      </p:sp>
      <p:graphicFrame>
        <p:nvGraphicFramePr>
          <p:cNvPr id="153" name="Table 153"/>
          <p:cNvGraphicFramePr/>
          <p:nvPr/>
        </p:nvGraphicFramePr>
        <p:xfrm>
          <a:off x="6472237" y="6229360"/>
          <a:ext cx="5809930" cy="352259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03800"/>
                <a:gridCol w="2120098"/>
                <a:gridCol w="1187470"/>
                <a:gridCol w="2098562"/>
              </a:tblGrid>
              <a:tr h="495659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100" b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№ п/п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100" b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Название предметной секции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100" b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Руководитель,</a:t>
                      </a:r>
                    </a:p>
                    <a:p>
                      <a:pPr lvl="0" algn="ctr">
                        <a:defRPr sz="1800" b="0" i="0"/>
                      </a:pPr>
                      <a:r>
                        <a:rPr sz="1100" b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Член Совета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100" b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Руководители детских проектов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</a:tr>
              <a:tr h="495659">
                <a:tc>
                  <a:txBody>
                    <a:bodyPr/>
                    <a:lstStyle/>
                    <a:p>
                      <a:pPr lvl="0" algn="just">
                        <a:defRPr sz="1800" b="0" i="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1.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defRPr sz="1800" b="0" i="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Секция экологии и географии «Перекресток»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defRPr sz="1800" b="0" i="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Чернышева В.А.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defRPr sz="1800" b="0" i="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Чернышева В.А., Пожидаева О.А., Дронова О.В.</a:t>
                      </a:r>
                    </a:p>
                  </a:txBody>
                  <a:tcPr marL="0" marR="0" marT="0" marB="0" horzOverflow="overflow">
                    <a:noFill/>
                  </a:tcPr>
                </a:tc>
              </a:tr>
              <a:tr h="495659">
                <a:tc>
                  <a:txBody>
                    <a:bodyPr/>
                    <a:lstStyle/>
                    <a:p>
                      <a:pPr lvl="0" algn="just">
                        <a:defRPr sz="1800" b="0" i="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2.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defRPr sz="1800" b="0" i="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Секция химии «Юный химик»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defRPr sz="1800" b="0" i="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Волков А.В.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defRPr sz="1800" b="0" i="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Волков А.В., Дронова О.В., Знаменщикова Н.А.</a:t>
                      </a:r>
                    </a:p>
                  </a:txBody>
                  <a:tcPr marL="0" marR="0" marT="0" marB="0" horzOverflow="overflow">
                    <a:noFill/>
                  </a:tcPr>
                </a:tc>
              </a:tr>
              <a:tr h="495659">
                <a:tc>
                  <a:txBody>
                    <a:bodyPr/>
                    <a:lstStyle/>
                    <a:p>
                      <a:pPr lvl="0" algn="just">
                        <a:defRPr sz="1800" b="0" i="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3.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defRPr sz="1800" b="0" i="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Секция биологии «Юный натуралист»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defRPr sz="1800" b="0" i="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Дронова О.В.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defRPr sz="1800" b="0" i="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Дронова О.В., Зайцева Л.В.</a:t>
                      </a:r>
                    </a:p>
                  </a:txBody>
                  <a:tcPr marL="0" marR="0" marT="0" marB="0" horzOverflow="overflow">
                    <a:noFill/>
                  </a:tcPr>
                </a:tc>
              </a:tr>
              <a:tr h="495659">
                <a:tc>
                  <a:txBody>
                    <a:bodyPr/>
                    <a:lstStyle/>
                    <a:p>
                      <a:pPr lvl="0" algn="just">
                        <a:defRPr sz="1800" b="0" i="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4.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defRPr sz="1800" b="0" i="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Секция математики «Знак»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defRPr sz="1800" b="0" i="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Китаева И.В.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defRPr sz="1800" b="0" i="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Китаева И.В., Ахонен Е.П.</a:t>
                      </a:r>
                    </a:p>
                  </a:txBody>
                  <a:tcPr marL="0" marR="0" marT="0" marB="0" horzOverflow="overflow">
                    <a:noFill/>
                  </a:tcPr>
                </a:tc>
              </a:tr>
              <a:tr h="495659">
                <a:tc>
                  <a:txBody>
                    <a:bodyPr/>
                    <a:lstStyle/>
                    <a:p>
                      <a:pPr lvl="0" algn="just">
                        <a:defRPr sz="1800" b="0" i="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5.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defRPr sz="1800" b="0" i="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Секция физики «Квант»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defRPr sz="1800" b="0" i="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Ахонен Е.П.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defRPr sz="1800" b="0" i="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Ахонен Е.П., Волкова А.А.</a:t>
                      </a:r>
                    </a:p>
                  </a:txBody>
                  <a:tcPr marL="0" marR="0" marT="0" marB="0" horzOverflow="overflow">
                    <a:noFill/>
                  </a:tcPr>
                </a:tc>
              </a:tr>
              <a:tr h="495659">
                <a:tc>
                  <a:txBody>
                    <a:bodyPr/>
                    <a:lstStyle/>
                    <a:p>
                      <a:pPr lvl="0" algn="just">
                        <a:defRPr sz="1800" b="0" i="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6.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defRPr sz="1800" b="0" i="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Секция «Информатика»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defRPr sz="1800" b="0" i="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Волкова А.А.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defRPr sz="1800" b="0" i="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Волкова А.А., Мелузова Г.А., Уласевич М.Л.</a:t>
                      </a:r>
                    </a:p>
                  </a:txBody>
                  <a:tcPr marL="0" marR="0" marT="0" marB="0" horzOverflow="overflow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28016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5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28016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5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28016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5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28016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5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2219</Words>
  <Application>Microsoft Office PowerPoint</Application>
  <PresentationFormat>A3 (297x420 мм)</PresentationFormat>
  <Paragraphs>202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Default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TCO ULK</dc:creator>
  <cp:lastModifiedBy>TCO ULK</cp:lastModifiedBy>
  <cp:revision>1</cp:revision>
  <dcterms:modified xsi:type="dcterms:W3CDTF">2016-03-22T12:54:22Z</dcterms:modified>
</cp:coreProperties>
</file>