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sldIdLst>
    <p:sldId id="256" r:id="rId2"/>
    <p:sldId id="257" r:id="rId3"/>
    <p:sldId id="265" r:id="rId4"/>
    <p:sldId id="275" r:id="rId5"/>
    <p:sldId id="276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22" autoAdjust="0"/>
  </p:normalViewPr>
  <p:slideViewPr>
    <p:cSldViewPr>
      <p:cViewPr varScale="1">
        <p:scale>
          <a:sx n="80" d="100"/>
          <a:sy n="80" d="100"/>
        </p:scale>
        <p:origin x="-105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B6E5B-0355-4285-B624-B5C3F26A4E79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C1D07-1D0E-4BA2-B47D-0A7C976CD51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869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1A003-8680-8C40-94C4-E84E19A3E45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3773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06.04.2016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359898"/>
            <a:ext cx="7651576" cy="1472184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Понятие интеллектуальной собственности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7406640" cy="1752600"/>
          </a:xfrm>
        </p:spPr>
        <p:txBody>
          <a:bodyPr/>
          <a:lstStyle/>
          <a:p>
            <a:pPr marL="82296" indent="0">
              <a:buNone/>
            </a:pPr>
            <a:r>
              <a:rPr lang="ru-RU" dirty="0" smtClean="0"/>
              <a:t>Румянцева А.М.</a:t>
            </a:r>
          </a:p>
          <a:p>
            <a:pPr marL="82296" indent="0">
              <a:buNone/>
            </a:pPr>
            <a:r>
              <a:rPr lang="ru-RU" dirty="0" smtClean="0"/>
              <a:t>Управление интеллектуальной собственностью Руководитель проектов </a:t>
            </a:r>
            <a:endParaRPr lang="ru-RU" dirty="0"/>
          </a:p>
        </p:txBody>
      </p:sp>
      <p:pic>
        <p:nvPicPr>
          <p:cNvPr id="13314" name="Picture 2" descr="C:\Users\user\Desktop\Intellectual-Prope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52169"/>
            <a:ext cx="3552056" cy="2205235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6778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Что такое ИС?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052736"/>
            <a:ext cx="8077873" cy="513632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sz="2000" i="1" dirty="0" smtClean="0">
                <a:cs typeface="Times New Roman" pitchFamily="18" charset="0"/>
              </a:rPr>
              <a:t>      результаты 				средства</a:t>
            </a:r>
          </a:p>
          <a:p>
            <a:pPr marL="82296" indent="0">
              <a:buNone/>
            </a:pPr>
            <a:r>
              <a:rPr lang="ru-RU" sz="2000" i="1" dirty="0">
                <a:cs typeface="Times New Roman" pitchFamily="18" charset="0"/>
              </a:rPr>
              <a:t>и</a:t>
            </a:r>
            <a:r>
              <a:rPr lang="ru-RU" sz="2000" i="1" dirty="0" smtClean="0">
                <a:cs typeface="Times New Roman" pitchFamily="18" charset="0"/>
              </a:rPr>
              <a:t>нтеллектуальной	</a:t>
            </a:r>
            <a:r>
              <a:rPr lang="ru-RU" sz="2000" i="1" dirty="0">
                <a:cs typeface="Times New Roman" pitchFamily="18" charset="0"/>
              </a:rPr>
              <a:t> </a:t>
            </a:r>
            <a:r>
              <a:rPr lang="ru-RU" sz="2000" i="1" dirty="0" smtClean="0">
                <a:cs typeface="Times New Roman" pitchFamily="18" charset="0"/>
              </a:rPr>
              <a:t>    	   	      индивидуализации:</a:t>
            </a:r>
          </a:p>
          <a:p>
            <a:pPr marL="82296" indent="0">
              <a:buNone/>
            </a:pPr>
            <a:r>
              <a:rPr lang="ru-RU" sz="2000" i="1" dirty="0" smtClean="0">
                <a:cs typeface="Times New Roman" pitchFamily="18" charset="0"/>
              </a:rPr>
              <a:t> деятельности:	</a:t>
            </a:r>
            <a:r>
              <a:rPr lang="ru-RU" sz="2000" dirty="0" smtClean="0">
                <a:cs typeface="Times New Roman" pitchFamily="18" charset="0"/>
              </a:rPr>
              <a:t>		-товарные знаки</a:t>
            </a:r>
          </a:p>
          <a:p>
            <a:pPr marL="82296" indent="0">
              <a:buNone/>
            </a:pPr>
            <a:r>
              <a:rPr lang="ru-RU" sz="2000" dirty="0" smtClean="0"/>
              <a:t>-произведения  </a:t>
            </a:r>
            <a:r>
              <a:rPr lang="ru-RU" sz="2000" dirty="0" smtClean="0">
                <a:cs typeface="Times New Roman" pitchFamily="18" charset="0"/>
              </a:rPr>
              <a:t>	                 		-коммерческое обозначение</a:t>
            </a:r>
          </a:p>
          <a:p>
            <a:pPr marL="82296" indent="0">
              <a:buNone/>
            </a:pPr>
            <a:r>
              <a:rPr lang="ru-RU" sz="2000" dirty="0" smtClean="0">
                <a:cs typeface="Times New Roman" pitchFamily="18" charset="0"/>
              </a:rPr>
              <a:t>-программы </a:t>
            </a:r>
            <a:r>
              <a:rPr lang="ru-RU" sz="2000" dirty="0">
                <a:cs typeface="Times New Roman" pitchFamily="18" charset="0"/>
              </a:rPr>
              <a:t>для </a:t>
            </a:r>
            <a:r>
              <a:rPr lang="ru-RU" sz="2000" dirty="0" smtClean="0">
                <a:cs typeface="Times New Roman" pitchFamily="18" charset="0"/>
              </a:rPr>
              <a:t>ЭВМ			-фирменное наименование</a:t>
            </a:r>
          </a:p>
          <a:p>
            <a:pPr marL="82296" indent="0">
              <a:buNone/>
            </a:pPr>
            <a:r>
              <a:rPr lang="ru-RU" sz="2000" dirty="0" smtClean="0">
                <a:cs typeface="Times New Roman" pitchFamily="18" charset="0"/>
              </a:rPr>
              <a:t>-исполнения, фонограммы		-наименование мест 	</a:t>
            </a:r>
          </a:p>
          <a:p>
            <a:pPr marL="82296" indent="0">
              <a:buNone/>
            </a:pPr>
            <a:r>
              <a:rPr lang="ru-RU" sz="2000" dirty="0" smtClean="0">
                <a:cs typeface="Times New Roman" pitchFamily="18" charset="0"/>
              </a:rPr>
              <a:t>-</a:t>
            </a:r>
            <a:r>
              <a:rPr lang="ru-RU" sz="2000" dirty="0"/>
              <a:t>передачи вещательных </a:t>
            </a:r>
            <a:r>
              <a:rPr lang="ru-RU" sz="2000" dirty="0" smtClean="0"/>
              <a:t>организаций        </a:t>
            </a:r>
            <a:r>
              <a:rPr lang="ru-RU" sz="2000" dirty="0" smtClean="0">
                <a:cs typeface="Times New Roman" pitchFamily="18" charset="0"/>
              </a:rPr>
              <a:t>происхождения	товаров</a:t>
            </a:r>
          </a:p>
          <a:p>
            <a:pPr marL="82296" indent="0">
              <a:spcBef>
                <a:spcPct val="0"/>
              </a:spcBef>
              <a:buNone/>
            </a:pPr>
            <a:r>
              <a:rPr lang="ru-RU" sz="2000" dirty="0" smtClean="0"/>
              <a:t>-изобретения , полезные модели,</a:t>
            </a:r>
            <a:endParaRPr lang="ru-RU" sz="2000" dirty="0"/>
          </a:p>
          <a:p>
            <a:pPr marL="82296" indent="0">
              <a:spcBef>
                <a:spcPct val="0"/>
              </a:spcBef>
              <a:buNone/>
            </a:pPr>
            <a:r>
              <a:rPr lang="ru-RU" sz="2000" dirty="0"/>
              <a:t>промышленные образцы</a:t>
            </a:r>
          </a:p>
          <a:p>
            <a:pPr marL="82296" indent="0">
              <a:spcBef>
                <a:spcPct val="0"/>
              </a:spcBef>
              <a:buNone/>
            </a:pPr>
            <a:r>
              <a:rPr lang="ru-RU" sz="2000" dirty="0" smtClean="0"/>
              <a:t>-селекционные </a:t>
            </a:r>
            <a:r>
              <a:rPr lang="ru-RU" sz="2000" dirty="0"/>
              <a:t>достижения</a:t>
            </a:r>
          </a:p>
          <a:p>
            <a:pPr marL="82296" indent="0">
              <a:spcBef>
                <a:spcPct val="0"/>
              </a:spcBef>
              <a:buNone/>
            </a:pPr>
            <a:r>
              <a:rPr lang="ru-RU" sz="2000" dirty="0" smtClean="0"/>
              <a:t>-ТИМС</a:t>
            </a:r>
            <a:endParaRPr lang="ru-RU" sz="2000" dirty="0"/>
          </a:p>
          <a:p>
            <a:pPr marL="82296" indent="0">
              <a:spcBef>
                <a:spcPct val="0"/>
              </a:spcBef>
              <a:buNone/>
            </a:pPr>
            <a:r>
              <a:rPr lang="ru-RU" sz="2000" dirty="0" smtClean="0"/>
              <a:t>-ноу-хау</a:t>
            </a:r>
            <a:endParaRPr lang="ru-RU" sz="2000" dirty="0"/>
          </a:p>
          <a:p>
            <a:pPr marL="82296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61048"/>
            <a:ext cx="3158667" cy="270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4103948" y="692696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724128" y="692696"/>
            <a:ext cx="28803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652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162" y="188640"/>
            <a:ext cx="8064896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4000" dirty="0" smtClean="0">
                <a:effectLst/>
              </a:rPr>
              <a:t>Объекты авторского права</a:t>
            </a:r>
            <a:r>
              <a:rPr lang="ru-RU" sz="3600" dirty="0">
                <a:ea typeface="PMingLiU" panose="02020500000000000000" pitchFamily="18" charset="-120"/>
                <a:cs typeface="Calibri" panose="020F0502020204030204" pitchFamily="34" charset="0"/>
              </a:rPr>
              <a:t/>
            </a:r>
            <a:br>
              <a:rPr lang="ru-RU" sz="3600" dirty="0">
                <a:ea typeface="PMingLiU" panose="02020500000000000000" pitchFamily="18" charset="-120"/>
                <a:cs typeface="Calibri" panose="020F0502020204030204" pitchFamily="34" charset="0"/>
              </a:rPr>
            </a:br>
            <a:r>
              <a:rPr lang="ru-RU" sz="3600" b="1" dirty="0">
                <a:latin typeface="Arial Narrow" panose="020B0606020202030204" pitchFamily="34" charset="0"/>
              </a:rPr>
              <a:t/>
            </a:r>
            <a:br>
              <a:rPr lang="ru-RU" sz="3600" b="1" dirty="0">
                <a:latin typeface="Arial Narrow" panose="020B0606020202030204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63688" y="1412776"/>
            <a:ext cx="6696744" cy="2448272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 smtClean="0">
                <a:ea typeface="PMingLiU" panose="02020500000000000000" pitchFamily="18" charset="-120"/>
                <a:cs typeface="Calibri" panose="020F0502020204030204" pitchFamily="34" charset="0"/>
              </a:rPr>
              <a:t>произведения </a:t>
            </a:r>
            <a:r>
              <a:rPr lang="ru-RU" sz="2800" dirty="0">
                <a:ea typeface="PMingLiU" panose="02020500000000000000" pitchFamily="18" charset="-120"/>
                <a:cs typeface="Calibri" panose="020F0502020204030204" pitchFamily="34" charset="0"/>
              </a:rPr>
              <a:t>науки, литературы и искусства;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a typeface="PMingLiU" panose="02020500000000000000" pitchFamily="18" charset="-120"/>
                <a:cs typeface="Calibri" panose="020F0502020204030204" pitchFamily="34" charset="0"/>
              </a:rPr>
              <a:t>программы для ЭВМ;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a typeface="PMingLiU" panose="02020500000000000000" pitchFamily="18" charset="-120"/>
                <a:cs typeface="Calibri" panose="020F0502020204030204" pitchFamily="34" charset="0"/>
              </a:rPr>
              <a:t>базы </a:t>
            </a:r>
            <a:r>
              <a:rPr lang="ru-RU" sz="2800" dirty="0" smtClean="0">
                <a:ea typeface="PMingLiU" panose="02020500000000000000" pitchFamily="18" charset="-120"/>
                <a:cs typeface="Calibri" panose="020F0502020204030204" pitchFamily="34" charset="0"/>
              </a:rPr>
              <a:t>данных</a:t>
            </a:r>
            <a:r>
              <a:rPr lang="ru-RU" sz="2800" dirty="0">
                <a:ea typeface="PMingLiU" panose="02020500000000000000" pitchFamily="18" charset="-120"/>
                <a:cs typeface="Calibri" panose="020F0502020204030204" pitchFamily="34" charset="0"/>
              </a:rPr>
              <a:t>.</a:t>
            </a:r>
            <a:endParaRPr lang="ru-RU" sz="2800" dirty="0">
              <a:ea typeface="PMingLiU" panose="02020500000000000000" pitchFamily="18" charset="-12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4100" name="Picture 4" descr="C:\Users\user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744416" cy="270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301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749808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Объекты патентного права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498080" cy="48006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изобретения </a:t>
            </a:r>
          </a:p>
          <a:p>
            <a:endParaRPr lang="ru-RU" sz="2400" dirty="0"/>
          </a:p>
          <a:p>
            <a:pPr marL="82296" indent="0">
              <a:buNone/>
            </a:pPr>
            <a:r>
              <a:rPr lang="ru-RU" sz="2400" dirty="0"/>
              <a:t>п</a:t>
            </a:r>
            <a:r>
              <a:rPr lang="ru-RU" sz="2400" dirty="0" smtClean="0"/>
              <a:t>родукт	способ	</a:t>
            </a:r>
            <a:r>
              <a:rPr lang="ru-RU" sz="2400" dirty="0"/>
              <a:t> </a:t>
            </a:r>
            <a:r>
              <a:rPr lang="ru-RU" sz="2400" dirty="0" smtClean="0"/>
              <a:t>      изобретение </a:t>
            </a:r>
            <a:r>
              <a:rPr lang="ru-RU" sz="2400" dirty="0"/>
              <a:t>на </a:t>
            </a:r>
            <a:endParaRPr lang="ru-RU" sz="2400" dirty="0" smtClean="0"/>
          </a:p>
          <a:p>
            <a:pPr marL="82296" indent="0">
              <a:buNone/>
            </a:pPr>
            <a:r>
              <a:rPr lang="ru-RU" sz="2400" dirty="0"/>
              <a:t>	</a:t>
            </a:r>
            <a:r>
              <a:rPr lang="ru-RU" sz="2400" dirty="0" smtClean="0"/>
              <a:t>			применение 	</a:t>
            </a:r>
            <a:endParaRPr lang="ru-RU" sz="2400" dirty="0"/>
          </a:p>
          <a:p>
            <a:r>
              <a:rPr lang="ru-RU" sz="2400" dirty="0" smtClean="0"/>
              <a:t>     полезные </a:t>
            </a:r>
            <a:r>
              <a:rPr lang="ru-RU" sz="2400" dirty="0"/>
              <a:t>модели;</a:t>
            </a:r>
          </a:p>
          <a:p>
            <a:r>
              <a:rPr lang="ru-RU" sz="2400" dirty="0" smtClean="0"/>
              <a:t>     промышленные образцы.</a:t>
            </a:r>
            <a:endParaRPr lang="ru-RU" sz="2400" dirty="0"/>
          </a:p>
        </p:txBody>
      </p:sp>
      <p:pic>
        <p:nvPicPr>
          <p:cNvPr id="5" name="Picture 2" descr="C:\Users\user\Desktop\Новая папка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013176"/>
            <a:ext cx="3528392" cy="171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Новая папка\116994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02" y="980728"/>
            <a:ext cx="1883461" cy="415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2051720" y="1772816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888890" y="1773449"/>
            <a:ext cx="1080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47864" y="1772816"/>
            <a:ext cx="7200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22-08-2015-10-03-27-bccd908b204d4ba5c5ea0efd736e7686-img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432" y="5183306"/>
            <a:ext cx="4259234" cy="15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94896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Патент</a:t>
            </a:r>
            <a:endParaRPr lang="ru-RU" sz="3600" dirty="0"/>
          </a:p>
        </p:txBody>
      </p:sp>
      <p:pic>
        <p:nvPicPr>
          <p:cNvPr id="1027" name="Picture 3" descr="C:\Users\user\Desktop\patent-award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03560"/>
            <a:ext cx="284380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Илья\Desktop\3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736" y="1242760"/>
            <a:ext cx="3249456" cy="464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85" y="1412776"/>
            <a:ext cx="310609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839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7810" y="1988840"/>
            <a:ext cx="8100392" cy="1549152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5400" dirty="0" smtClean="0"/>
              <a:t>Спасибо за внимание!</a:t>
            </a:r>
            <a:endParaRPr lang="ru-RU" sz="5400" dirty="0"/>
          </a:p>
        </p:txBody>
      </p:sp>
      <p:pic>
        <p:nvPicPr>
          <p:cNvPr id="2051" name="Picture 3" descr="C:\Users\user\Desktop\Innovati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2291" y="2780928"/>
            <a:ext cx="6336704" cy="37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4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457</TotalTime>
  <Words>39</Words>
  <Application>Microsoft Office PowerPoint</Application>
  <PresentationFormat>Экран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Понятие интеллектуальной собственности</vt:lpstr>
      <vt:lpstr>  Что такое ИС?  </vt:lpstr>
      <vt:lpstr>  Объекты авторского права  </vt:lpstr>
      <vt:lpstr>Объекты патентного права</vt:lpstr>
      <vt:lpstr>Патент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Интеллектуальная собственность</dc:title>
  <dc:creator>user</dc:creator>
  <cp:lastModifiedBy>Светлана</cp:lastModifiedBy>
  <cp:revision>32</cp:revision>
  <dcterms:created xsi:type="dcterms:W3CDTF">2016-03-21T07:26:38Z</dcterms:created>
  <dcterms:modified xsi:type="dcterms:W3CDTF">2016-04-06T10:39:13Z</dcterms:modified>
</cp:coreProperties>
</file>