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7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8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9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20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1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2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3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24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5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50" r:id="rId2"/>
    <p:sldMasterId id="2147483763" r:id="rId3"/>
    <p:sldMasterId id="2147483775" r:id="rId4"/>
    <p:sldMasterId id="2147483787" r:id="rId5"/>
    <p:sldMasterId id="2147483799" r:id="rId6"/>
    <p:sldMasterId id="2147483811" r:id="rId7"/>
    <p:sldMasterId id="2147483823" r:id="rId8"/>
    <p:sldMasterId id="2147483838" r:id="rId9"/>
    <p:sldMasterId id="2147483850" r:id="rId10"/>
    <p:sldMasterId id="2147483862" r:id="rId11"/>
    <p:sldMasterId id="2147484053" r:id="rId12"/>
    <p:sldMasterId id="2147483874" r:id="rId13"/>
    <p:sldMasterId id="2147483886" r:id="rId14"/>
    <p:sldMasterId id="2147485592" r:id="rId15"/>
    <p:sldMasterId id="2147485801" r:id="rId16"/>
    <p:sldMasterId id="2147487185" r:id="rId17"/>
    <p:sldMasterId id="2147487197" r:id="rId18"/>
    <p:sldMasterId id="2147487209" r:id="rId19"/>
    <p:sldMasterId id="2147487221" r:id="rId20"/>
    <p:sldMasterId id="2147487233" r:id="rId21"/>
    <p:sldMasterId id="2147487747" r:id="rId22"/>
    <p:sldMasterId id="2147487759" r:id="rId23"/>
    <p:sldMasterId id="2147487771" r:id="rId24"/>
    <p:sldMasterId id="2147489214" r:id="rId25"/>
    <p:sldMasterId id="2147489227" r:id="rId26"/>
  </p:sldMasterIdLst>
  <p:notesMasterIdLst>
    <p:notesMasterId r:id="rId53"/>
  </p:notesMasterIdLst>
  <p:handoutMasterIdLst>
    <p:handoutMasterId r:id="rId54"/>
  </p:handoutMasterIdLst>
  <p:sldIdLst>
    <p:sldId id="805" r:id="rId27"/>
    <p:sldId id="787" r:id="rId28"/>
    <p:sldId id="846" r:id="rId29"/>
    <p:sldId id="851" r:id="rId30"/>
    <p:sldId id="852" r:id="rId31"/>
    <p:sldId id="853" r:id="rId32"/>
    <p:sldId id="854" r:id="rId33"/>
    <p:sldId id="799" r:id="rId34"/>
    <p:sldId id="794" r:id="rId35"/>
    <p:sldId id="795" r:id="rId36"/>
    <p:sldId id="788" r:id="rId37"/>
    <p:sldId id="818" r:id="rId38"/>
    <p:sldId id="821" r:id="rId39"/>
    <p:sldId id="822" r:id="rId40"/>
    <p:sldId id="823" r:id="rId41"/>
    <p:sldId id="824" r:id="rId42"/>
    <p:sldId id="825" r:id="rId43"/>
    <p:sldId id="827" r:id="rId44"/>
    <p:sldId id="828" r:id="rId45"/>
    <p:sldId id="848" r:id="rId46"/>
    <p:sldId id="834" r:id="rId47"/>
    <p:sldId id="836" r:id="rId48"/>
    <p:sldId id="838" r:id="rId49"/>
    <p:sldId id="839" r:id="rId50"/>
    <p:sldId id="840" r:id="rId51"/>
    <p:sldId id="849" r:id="rId52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tamasow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74"/>
    <a:srgbClr val="009999"/>
    <a:srgbClr val="00CC99"/>
    <a:srgbClr val="00FFCC"/>
    <a:srgbClr val="006666"/>
    <a:srgbClr val="F37D07"/>
    <a:srgbClr val="D2FEFE"/>
    <a:srgbClr val="1F56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1841" autoAdjust="0"/>
  </p:normalViewPr>
  <p:slideViewPr>
    <p:cSldViewPr snapToGrid="0">
      <p:cViewPr varScale="1">
        <p:scale>
          <a:sx n="117" d="100"/>
          <a:sy n="117" d="100"/>
        </p:scale>
        <p:origin x="1482" y="84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640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-2106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50" Type="http://schemas.openxmlformats.org/officeDocument/2006/relationships/slide" Target="slides/slide24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3.xml"/><Relationship Id="rId41" Type="http://schemas.openxmlformats.org/officeDocument/2006/relationships/slide" Target="slides/slide15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4" Type="http://schemas.openxmlformats.org/officeDocument/2006/relationships/image" Target="../media/image8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59B2AEA-974D-4A21-86E1-8ECD96045F08}" type="datetimeFigureOut">
              <a:rPr lang="ru-RU"/>
              <a:pPr>
                <a:defRPr/>
              </a:pPr>
              <a:t>21.04.2015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472DD62-1FAB-4D21-B313-BACF266785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5635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28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9ABDEB4D-67A1-4605-97A5-08D6E7AF3F7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07855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382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Меньше текста</a:t>
            </a:r>
          </a:p>
        </p:txBody>
      </p:sp>
      <p:sp>
        <p:nvSpPr>
          <p:cNvPr id="33382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3F1A53-1832-4367-94CA-3D98305751E1}" type="slidenum">
              <a:rPr lang="ru-RU" smtClean="0"/>
              <a:pPr/>
              <a:t>2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55227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587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3587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8E534-B8C4-4C96-8D09-A7D2F49DDDAB}" type="slidenum">
              <a:rPr lang="ru-RU" smtClean="0"/>
              <a:pPr/>
              <a:t>8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6733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2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2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9880FA-7794-4AE9-8AC6-B91AF5476A7A}" type="slidenum">
              <a:rPr lang="ru-RU" smtClean="0"/>
              <a:pPr/>
              <a:t>9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75818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713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Добавить пояснения где и что</a:t>
            </a:r>
          </a:p>
        </p:txBody>
      </p:sp>
      <p:sp>
        <p:nvSpPr>
          <p:cNvPr id="34713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6B5302-1DC5-4441-A0D5-A5F048FFB88E}" type="slidenum">
              <a:rPr lang="ru-RU" smtClean="0"/>
              <a:pPr/>
              <a:t>10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756891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509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4509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A04310-F756-4EE8-A001-107F25469B36}" type="slidenum">
              <a:rPr lang="ru-RU" smtClean="0"/>
              <a:pPr/>
              <a:t>11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93663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3.xml"/><Relationship Id="rId5" Type="http://schemas.openxmlformats.org/officeDocument/2006/relationships/slide" Target="../slides/slide12.xml"/><Relationship Id="rId4" Type="http://schemas.openxmlformats.org/officeDocument/2006/relationships/slide" Target="../slides/slide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4.xml"/><Relationship Id="rId5" Type="http://schemas.openxmlformats.org/officeDocument/2006/relationships/slide" Target="../slides/slide12.xml"/><Relationship Id="rId4" Type="http://schemas.openxmlformats.org/officeDocument/2006/relationships/slide" Target="../slides/slide1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5.xml"/><Relationship Id="rId5" Type="http://schemas.openxmlformats.org/officeDocument/2006/relationships/slide" Target="../slides/slide12.xml"/><Relationship Id="rId4" Type="http://schemas.openxmlformats.org/officeDocument/2006/relationships/slide" Target="../slides/slide10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709FA-A4B8-404F-B372-D35AD89EAD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68368-D1E5-48AE-9914-78503B4FAB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2ABA6-67EC-4B6C-87E7-22E120A9B5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62E1E-0C1A-44CC-924B-72171A7695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33097-16B5-49CF-BEF4-E08208B531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66893-07DE-42FA-A8B2-0954C4E5B2F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71B6D-2046-47C6-9BDE-974AC0432F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751EC-3C37-4B36-846E-8CB90FFAC8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16411-51EB-4766-9B3C-CA635CBBC8C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9B878-AE44-4F46-8A47-B927C4F828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0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A38C9-0F58-4BFF-A331-A3633FEA31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7DA6C-3DA0-40A5-BA1A-77F447C0EA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1180F-DA17-4785-A590-F02B1F1B31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09269-23C5-4D03-B2CC-7672D07BB6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B2628-B42B-4D66-AD89-6D72181E99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96807-B502-43A8-80B6-0FDDD783B7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B32AC-8342-4DCD-B86A-DB15C29C43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A67C5-9D7F-4D6E-8D8A-61E0831FAE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91A76-506E-432B-B2B9-619E652467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A3201-DEA4-4EA0-A9FA-539589BD27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3BC60-5B4F-419F-A98D-23AF8ABE58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3D0D6-94C2-46CA-8519-5F315F8406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668CD-2DB4-4A45-B429-114B342418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4EA77-4F5F-48FB-99AD-F4D71BABF8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43A14-DAF8-400C-80F7-C9692C20DB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7A681-498E-4E67-91A1-B3E480A782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0072E-0680-4361-BCF6-EC7F338FEF4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1E6EE-040F-4AF3-8B35-7A1E41BA75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A774A-D767-444B-BB18-FE8E270235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2C3FE-3C3C-473B-B680-58CFE9E13A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9FAD3-1A21-4822-B002-7695A6C8FF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573DA-616D-42B1-8288-B2C7C68CFC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3D9A0-932A-4D62-9005-3F272314A3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13307-ABAD-4888-AE22-B3F0F1AFC92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DCC24-5932-4361-B32E-0758DC592C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5BDEF-766A-467C-84D6-362F96E23F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7D6A6-B3DC-426A-BCF9-754E3753F6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110C3-7C65-426F-9530-8441002D2C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EB93D-770A-46CF-9B5A-64772FA22D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79BF3-0B5D-467F-B55F-8F9A634019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7E690-B531-4B9A-B1A3-95CD09090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3C85A-2945-411E-BA77-D86BC64174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EFA94-3DF3-4EFE-A32B-77F7265AD9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3D33D-24D1-49C1-BB06-77BB12217C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A31D8-DDB5-4294-9062-D60F560F40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9B22F-4201-4151-95C3-96AFD985DB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4B5D2-D7E2-4211-A47D-3574037D94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7D8B5-4950-4A2D-AEC1-F48058CBCE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C0965-143E-4549-BC82-4F4484CB544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1457B-B665-4E95-86F5-C1061087ED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D6095-7EAF-453D-99EA-EF6D1E6E6F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FAA9A-3706-482B-8F40-3025FF190D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4" descr="\\Firewall\common\СОМОКС\От Владислава\график Балтийская (по итогам совещания).jpg"/>
          <p:cNvPicPr>
            <a:picLocks noChangeArrowheads="1"/>
          </p:cNvPicPr>
          <p:nvPr userDrawn="1"/>
        </p:nvPicPr>
        <p:blipFill>
          <a:blip r:embed="rId2" cstate="print"/>
          <a:srcRect l="-1260" t="3117" r="-1547" b="4932"/>
          <a:stretch>
            <a:fillRect/>
          </a:stretch>
        </p:blipFill>
        <p:spPr bwMode="auto">
          <a:xfrm>
            <a:off x="28575" y="1209675"/>
            <a:ext cx="9104313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11">
            <a:hlinkClick r:id="rId3" action="ppaction://hlinksldjump"/>
          </p:cNvPr>
          <p:cNvSpPr>
            <a:spLocks noChangeArrowheads="1"/>
          </p:cNvSpPr>
          <p:nvPr userDrawn="1"/>
        </p:nvSpPr>
        <p:spPr bwMode="auto">
          <a:xfrm>
            <a:off x="66405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4" name="Oval 12">
            <a:hlinkClick r:id="rId4" action="ppaction://hlinksldjump"/>
          </p:cNvPr>
          <p:cNvSpPr>
            <a:spLocks noChangeArrowheads="1"/>
          </p:cNvSpPr>
          <p:nvPr userDrawn="1"/>
        </p:nvSpPr>
        <p:spPr bwMode="auto">
          <a:xfrm>
            <a:off x="70278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5" name="Oval 13"/>
          <p:cNvSpPr>
            <a:spLocks noChangeArrowheads="1"/>
          </p:cNvSpPr>
          <p:nvPr userDrawn="1"/>
        </p:nvSpPr>
        <p:spPr bwMode="auto">
          <a:xfrm>
            <a:off x="741680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3</a:t>
            </a:r>
          </a:p>
        </p:txBody>
      </p:sp>
      <p:sp>
        <p:nvSpPr>
          <p:cNvPr id="6" name="Oval 14">
            <a:hlinkClick r:id="rId5" action="ppaction://hlinksldjump"/>
          </p:cNvPr>
          <p:cNvSpPr>
            <a:spLocks noChangeArrowheads="1"/>
          </p:cNvSpPr>
          <p:nvPr userDrawn="1"/>
        </p:nvSpPr>
        <p:spPr bwMode="auto">
          <a:xfrm>
            <a:off x="7805738" y="1022350"/>
            <a:ext cx="287337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Oval 15"/>
          <p:cNvSpPr>
            <a:spLocks noChangeArrowheads="1"/>
          </p:cNvSpPr>
          <p:nvPr userDrawn="1"/>
        </p:nvSpPr>
        <p:spPr bwMode="auto">
          <a:xfrm>
            <a:off x="819467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5</a:t>
            </a:r>
            <a:endParaRPr lang="ru-RU" dirty="0">
              <a:solidFill>
                <a:schemeClr val="hlink"/>
              </a:solidFill>
            </a:endParaRPr>
          </a:p>
        </p:txBody>
      </p:sp>
      <p:sp>
        <p:nvSpPr>
          <p:cNvPr id="8" name="Oval 17"/>
          <p:cNvSpPr>
            <a:spLocks noChangeArrowheads="1"/>
          </p:cNvSpPr>
          <p:nvPr userDrawn="1"/>
        </p:nvSpPr>
        <p:spPr bwMode="auto">
          <a:xfrm>
            <a:off x="858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 algn="ctr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6</a:t>
            </a:r>
            <a:endParaRPr lang="ru-RU" dirty="0">
              <a:solidFill>
                <a:schemeClr val="hlink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A1272-5E38-4498-B499-75274E54AB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0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0D189-F8CD-4367-8EE2-3D50B59708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710A7-E614-47B1-B542-9E984132B4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0A9A3-2811-4A3B-8FC0-2CEB346C2F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4665D-0AC9-425E-A69D-61D4DAAF0C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45F93-22E2-4BD4-B846-7CAC1A84FC6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BE698-E884-4C4C-A1B1-807C9B562D8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1EFD0-BB80-4371-84A2-9F5F93AEB1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D48DE-9391-4F55-B28F-8EC2FE602E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DCF93-781D-4C21-8371-C54355453C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CEB20-75B4-4DEE-B694-23F16B4762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22B51-6F64-4BA2-A7EF-9BFB71E2F6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92F07-CCE5-4A17-94BF-FD66329A45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DC655-5CA6-45B3-9FA9-9F7D5A296E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CCA02-E36B-4588-925E-645DC43A3B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464CB-36B6-499C-A13E-947295DB88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F63E4-57DE-4509-BDB9-D884F14E9A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15131-3A9B-417A-901D-54B420E3DF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A05F6-51A6-4865-B4A9-E81BE0A2AD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CF35F-8004-45A1-AD8A-4CA8346BD3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4E706-529C-42C7-86C8-5BEF77403A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35B0A-6672-411A-A9D2-04A4F6FA24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AA918-CEE3-4E5F-B7DC-EA37B3B0EF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D4D90-9008-4B73-8F97-6EE11AA124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1BC37-679D-4D42-9E5B-C1720F2E5C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6A840-BB91-4C2A-854D-E659FF5085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5C664-9FE7-43F7-83EA-1FF21BDA6C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30636-1574-40E8-BC71-4FEA0BA5D3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E1A06-44D5-40D8-BA5D-3A8E67756D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2AE5C-3A8B-4630-80A4-B6E71C96BB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EA958-059C-4EFF-9686-3DB3E68A3E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58A56-AFDE-467C-A67B-78FE4115BB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49799-1D7F-4D76-8661-B5304D02F1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88059-183F-4264-8A91-2C8887DC55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A69DB-38FF-497B-99F6-AEFFAF89D2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F3037-08D3-4193-B0D8-E4602BB27C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A3171-D6E1-4D65-91EC-8B568EA39D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7F576-7ADD-4E40-A80E-7195830A842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90418-CD13-454E-970D-B86DE27934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F426-8F65-434F-A478-7A0407A7B7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945E3-CEA9-4274-966F-D9A688B06C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94C3E-8AEE-4440-BCC7-9F9E41A7E6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19A2-6CA1-474F-9527-ECD3E01E7E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1F072-9713-47BD-904B-209B56EE2F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16630-228F-4105-87FF-0169027A4B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5C93A-3F53-4897-B713-CB0E25113F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E2E33-55B3-428C-A7F0-408B455E58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84508-D8C6-4862-927C-63873C43CE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04167-0021-4DD4-BA00-D82F608C3D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F34AF-CCAC-4F72-BF5D-3D35D2353F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5FECD-7D07-4EA3-8582-D2FA8AFDF6D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8CAA1-F373-4CE5-AD51-46F7D9687F0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DE877-CAD2-43BE-A5DC-CD6BC40DA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125D3-E82D-4F07-9D51-5F768016772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69E92-4838-4909-BB67-3B76C36BED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9446D-EE2E-4090-B596-D6CF9DC4E8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ACB99-2E87-4A86-ACCE-053C1252D8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D6E8E-79C5-4014-A8BB-82DF1B9AA5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81A55-8715-4D9C-87AB-8A56BF508D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492DF-DB06-433D-A7A9-CF55BF07FE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B123C-36AE-4678-9FAD-1DAA5A4B8E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B9A62-A5EE-4129-B9EF-95E3206FF6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AB45F-FC01-4C6F-87DE-C7F0A0268A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67C5F-DBD6-4124-913F-6B8B771617E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A63A8-4A38-4CCA-812C-52105C1282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9574F-173E-404D-9AFD-01B3B6ED15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52F3A-ABD5-4596-A729-699A325D71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26F34-7D9D-42FD-AC15-FFAACC33A5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70F6C-4C95-48B3-BDB8-4F0D4A7F2F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48719-FBD1-4ABA-9019-0FF1306498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D7515-22BE-410D-8D42-1CAA5283BD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098EB-8AFA-4558-B7F0-FA67775CFF8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477DB-1AB8-4E85-99CA-5B31D8458C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6703D-7153-4FFE-8F6D-5915FECD53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9A544-84E4-4E4F-AA1A-42BA88A9E7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75937-AC17-486C-9C2C-0DFC3C0C3C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CC6F3-A50D-42F2-8D6A-4597EC4D48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F672B-F789-4BD9-912E-18E3FF4BFCD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0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3FB9B-84A6-44CA-BEE9-A776E0693C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D001D-A45E-4FFE-94CE-6C16051B99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E4A2D-6042-4AFA-BA80-C82936D4BA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D58A6-D41C-43EF-A115-DB7A906E6C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805CB-A7A1-4379-A5EC-C5BE231BDFD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72EC6-8D39-481B-888D-36F1C532B9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B0DA9-B6E6-4C02-AA81-9C28471371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B8B6E-11D9-43EE-86BA-5E14AED4E3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B5431-D341-4BDA-B668-957C82C9949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D42B9-7385-46AC-91ED-2CF83D8578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16F6E-D4DD-4554-9660-48A018B5A92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7632700" cy="962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68313" y="1125538"/>
            <a:ext cx="4135437" cy="51482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0" y="1125538"/>
            <a:ext cx="4137025" cy="51482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0E73F-EC0F-4020-99DA-DF2C9A9DA9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133FE-55F8-4C3B-A3DB-B6DF5C9B3F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FE9C2-F3BE-4F2F-8BEA-B9EDA4379D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309FE-5DA3-48FB-A171-6091B9DC0C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A38FB-5D7C-4905-B585-A02871657A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62D2E-C7FE-4429-A195-B04AAA6099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89D29-EA22-4D45-BA81-2E4C6C60E8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35290-E85E-4E92-AADA-3ED8AC084A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FF51E-FF4D-4965-8F67-4F56185E75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CB5E4-B28A-4D8F-A995-95B6563A6D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811A9-7539-447D-877F-D79651D39E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7632700" cy="962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4E0E1-8759-4B61-8130-E28C57F516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CB417-FFF1-454C-99D2-05D7812AD88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8518F-398A-4BF8-A729-5BBA367D328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8DF7C-F36E-43B4-AEC0-13C0C822B6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7E040-31CE-4B7E-918A-9E8FA06F31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70A5F-EB6A-4066-9C99-1D7AA9CCB0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731BC-A724-4B84-8B39-347174F72F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7A8F9-2A73-4422-831F-B4770F5614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9A890-6820-4A18-8354-F0465E2DA4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E6D73-BBC9-4845-886D-B3EB8B314D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B9A76-F342-4A80-98A1-C084B1E069A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600200"/>
            <a:ext cx="21717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3627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E4EAB-B6CF-43AF-A801-3734ACDCD8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D4490-E651-4401-9226-848BAE670D4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91874-B827-493A-9BB1-F753027E51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7CFD5-00B3-4027-ACBC-3DB47491A5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47050-2233-44C6-B48F-678CCB19C8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A17E6-13E9-4284-81C9-5F5B45E9FF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DB51-56F6-494E-A451-5A4EBCD848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23B3D-ADB4-4703-A9D7-C7107140FC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5681E-80F2-4604-9BF4-1EFAB494A1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57D91-96E7-4B4F-B8DA-7F8F7F8C8F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AB449-E217-4B7F-82F7-E2964C403A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4694-51AF-4312-8C7B-594A3D6580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E3E54-E93C-47A7-8EB4-63EA49B8F0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4" descr="\\Firewall\common\СОМОКС\От Владислава\график Балтийская (по итогам совещания).jpg"/>
          <p:cNvPicPr>
            <a:picLocks noChangeArrowheads="1"/>
          </p:cNvPicPr>
          <p:nvPr userDrawn="1"/>
        </p:nvPicPr>
        <p:blipFill>
          <a:blip r:embed="rId2" cstate="print"/>
          <a:srcRect l="-1260" t="3117" r="-1547" b="4932"/>
          <a:stretch>
            <a:fillRect/>
          </a:stretch>
        </p:blipFill>
        <p:spPr bwMode="auto">
          <a:xfrm>
            <a:off x="28575" y="1209675"/>
            <a:ext cx="9104313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11">
            <a:hlinkClick r:id="rId3" action="ppaction://hlinksldjump"/>
          </p:cNvPr>
          <p:cNvSpPr>
            <a:spLocks noChangeArrowheads="1"/>
          </p:cNvSpPr>
          <p:nvPr userDrawn="1"/>
        </p:nvSpPr>
        <p:spPr bwMode="auto">
          <a:xfrm>
            <a:off x="66405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1</a:t>
            </a:r>
          </a:p>
        </p:txBody>
      </p:sp>
      <p:sp>
        <p:nvSpPr>
          <p:cNvPr id="4" name="Oval 12">
            <a:hlinkClick r:id="rId4" action="ppaction://hlinksldjump"/>
          </p:cNvPr>
          <p:cNvSpPr>
            <a:spLocks noChangeArrowheads="1"/>
          </p:cNvSpPr>
          <p:nvPr userDrawn="1"/>
        </p:nvSpPr>
        <p:spPr bwMode="auto">
          <a:xfrm>
            <a:off x="70278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2</a:t>
            </a:r>
          </a:p>
        </p:txBody>
      </p:sp>
      <p:sp>
        <p:nvSpPr>
          <p:cNvPr id="5" name="Oval 13"/>
          <p:cNvSpPr>
            <a:spLocks noChangeArrowheads="1"/>
          </p:cNvSpPr>
          <p:nvPr userDrawn="1"/>
        </p:nvSpPr>
        <p:spPr bwMode="auto">
          <a:xfrm>
            <a:off x="741680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3</a:t>
            </a:r>
          </a:p>
        </p:txBody>
      </p:sp>
      <p:sp>
        <p:nvSpPr>
          <p:cNvPr id="6" name="Oval 14">
            <a:hlinkClick r:id="rId5" action="ppaction://hlinksldjump"/>
          </p:cNvPr>
          <p:cNvSpPr>
            <a:spLocks noChangeArrowheads="1"/>
          </p:cNvSpPr>
          <p:nvPr userDrawn="1"/>
        </p:nvSpPr>
        <p:spPr bwMode="auto">
          <a:xfrm>
            <a:off x="7805738" y="1022350"/>
            <a:ext cx="287337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4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Oval 15"/>
          <p:cNvSpPr>
            <a:spLocks noChangeArrowheads="1"/>
          </p:cNvSpPr>
          <p:nvPr userDrawn="1"/>
        </p:nvSpPr>
        <p:spPr bwMode="auto">
          <a:xfrm>
            <a:off x="819467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5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8" name="Oval 17"/>
          <p:cNvSpPr>
            <a:spLocks noChangeArrowheads="1"/>
          </p:cNvSpPr>
          <p:nvPr userDrawn="1"/>
        </p:nvSpPr>
        <p:spPr bwMode="auto">
          <a:xfrm>
            <a:off x="858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 algn="ctr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6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24DEE-848F-48C4-9C9D-8C518976E45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E1687-776E-43D0-B64A-189F9BE347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00346-EC4E-4520-BFEF-D0923E2881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BA07F-929B-41D8-88DA-38424D180D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2E8CB-1BD0-44C5-AA19-F24C1BFC2C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A491E-CAF8-4C06-A2B6-540058DC6D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6BAB5-192E-44EB-A98E-D5B8F1CC59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39885-AE42-4223-AB84-3DC2DAC982E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174A7-6B89-4EE1-A5DF-7F745F28D2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BAB29-DCB5-4A5A-95D1-6069F6A110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7F45A-46CD-4486-9793-12D5054798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7582D-580D-4D08-BDE1-26318AF70DC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44488"/>
            <a:ext cx="2051050" cy="389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344488"/>
            <a:ext cx="6003925" cy="389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A6D34-183D-436F-841A-802C79835C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4" descr="\\Firewall\common\СОМОКС\От Владислава\график Балтийская (по итогам совещания).jpg"/>
          <p:cNvPicPr>
            <a:picLocks noChangeArrowheads="1"/>
          </p:cNvPicPr>
          <p:nvPr userDrawn="1"/>
        </p:nvPicPr>
        <p:blipFill>
          <a:blip r:embed="rId2" cstate="print"/>
          <a:srcRect l="-1260" t="3117" r="-1547" b="4932"/>
          <a:stretch>
            <a:fillRect/>
          </a:stretch>
        </p:blipFill>
        <p:spPr bwMode="auto">
          <a:xfrm>
            <a:off x="28575" y="1209675"/>
            <a:ext cx="9104313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11">
            <a:hlinkClick r:id="rId3" action="ppaction://hlinksldjump"/>
          </p:cNvPr>
          <p:cNvSpPr>
            <a:spLocks noChangeArrowheads="1"/>
          </p:cNvSpPr>
          <p:nvPr userDrawn="1"/>
        </p:nvSpPr>
        <p:spPr bwMode="auto">
          <a:xfrm>
            <a:off x="66405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1</a:t>
            </a:r>
          </a:p>
        </p:txBody>
      </p:sp>
      <p:sp>
        <p:nvSpPr>
          <p:cNvPr id="4" name="Oval 12">
            <a:hlinkClick r:id="rId4" action="ppaction://hlinksldjump"/>
          </p:cNvPr>
          <p:cNvSpPr>
            <a:spLocks noChangeArrowheads="1"/>
          </p:cNvSpPr>
          <p:nvPr userDrawn="1"/>
        </p:nvSpPr>
        <p:spPr bwMode="auto">
          <a:xfrm>
            <a:off x="70278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2</a:t>
            </a:r>
          </a:p>
        </p:txBody>
      </p:sp>
      <p:sp>
        <p:nvSpPr>
          <p:cNvPr id="5" name="Oval 13"/>
          <p:cNvSpPr>
            <a:spLocks noChangeArrowheads="1"/>
          </p:cNvSpPr>
          <p:nvPr userDrawn="1"/>
        </p:nvSpPr>
        <p:spPr bwMode="auto">
          <a:xfrm>
            <a:off x="741680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3</a:t>
            </a:r>
          </a:p>
        </p:txBody>
      </p:sp>
      <p:sp>
        <p:nvSpPr>
          <p:cNvPr id="6" name="Oval 14">
            <a:hlinkClick r:id="rId5" action="ppaction://hlinksldjump"/>
          </p:cNvPr>
          <p:cNvSpPr>
            <a:spLocks noChangeArrowheads="1"/>
          </p:cNvSpPr>
          <p:nvPr userDrawn="1"/>
        </p:nvSpPr>
        <p:spPr bwMode="auto">
          <a:xfrm>
            <a:off x="7805738" y="1022350"/>
            <a:ext cx="287337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4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Oval 15"/>
          <p:cNvSpPr>
            <a:spLocks noChangeArrowheads="1"/>
          </p:cNvSpPr>
          <p:nvPr userDrawn="1"/>
        </p:nvSpPr>
        <p:spPr bwMode="auto">
          <a:xfrm>
            <a:off x="819467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5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8" name="Oval 17"/>
          <p:cNvSpPr>
            <a:spLocks noChangeArrowheads="1"/>
          </p:cNvSpPr>
          <p:nvPr userDrawn="1"/>
        </p:nvSpPr>
        <p:spPr bwMode="auto">
          <a:xfrm>
            <a:off x="858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 algn="ctr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6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849B2-39DD-4494-8583-EAD33D49BB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456363"/>
            <a:ext cx="215265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24298-2479-4F90-B448-A571140E62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8D028-BCFC-4A99-9945-A36B86FCE7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3FEEE-4B1D-4207-8B42-1CB0FF2ECA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6BCA9-0FD9-481C-893F-3816027C4C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DF25E-A318-4F46-AFBD-44CBCE202D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C1714-9E57-4C40-90C9-9ACB8458C6E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9ED45-964D-44FB-A80B-1F293D08CA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8F96C-FA54-4D8C-A58B-ED963D22CBD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009C2-6AC9-477D-BFD9-86C02F8CEF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F64A5-9650-415D-919D-2223C9FE20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8968D-2B8E-4341-B97C-B9A8FE6107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93C26-A339-4DE5-97DF-A94F52072C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88E00-B511-468D-A6EE-DCB0ED6878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70900-C158-42D9-B781-C36F5610E4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C0B8E-19E0-4C92-B273-77E7849BFE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8AB69-065D-4944-A4BE-5BCB000FFB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24D31-8728-49EE-A6A6-101664BCA9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565A9-0DF2-49F4-A5A4-0ED5C3AC7D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0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600200"/>
            <a:ext cx="21717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3627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600200"/>
            <a:ext cx="21717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3627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600200"/>
            <a:ext cx="21717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3627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600200"/>
            <a:ext cx="21717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3627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83426-A700-45D8-B61B-2E466760EF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plit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600200"/>
            <a:ext cx="21717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3627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AF4D6-8F1E-40F6-88FD-FB338402CD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plit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912A4-F33D-4BD9-A137-4A11E63AF1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418BC-F2F7-4E2C-BA25-8A50516814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DB99C-B622-442E-8158-59CA22AC8F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3454400"/>
            <a:ext cx="4027487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454400"/>
            <a:ext cx="4027488" cy="78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E8EAA-1960-48F4-A5BF-FC8BA6615B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D9FC8-CFF8-4E94-92B9-A723CDFAEF5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7B06D-72EA-40F9-8858-FD9FF573CC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13.jpeg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17" Type="http://schemas.openxmlformats.org/officeDocument/2006/relationships/slide" Target="../slides/slide12.xml"/><Relationship Id="rId2" Type="http://schemas.openxmlformats.org/officeDocument/2006/relationships/slideLayout" Target="../slideLayouts/slideLayout106.xml"/><Relationship Id="rId16" Type="http://schemas.openxmlformats.org/officeDocument/2006/relationships/slide" Target="../slides/slide10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" Target="../slides/slide9.xml"/><Relationship Id="rId10" Type="http://schemas.openxmlformats.org/officeDocument/2006/relationships/slideLayout" Target="../slideLayouts/slideLayout114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7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13.jpe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17" Type="http://schemas.openxmlformats.org/officeDocument/2006/relationships/slide" Target="../slides/slide12.xml"/><Relationship Id="rId2" Type="http://schemas.openxmlformats.org/officeDocument/2006/relationships/slideLayout" Target="../slideLayouts/slideLayout117.xml"/><Relationship Id="rId16" Type="http://schemas.openxmlformats.org/officeDocument/2006/relationships/slide" Target="../slides/slide10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" Target="../slides/slide9.xml"/><Relationship Id="rId10" Type="http://schemas.openxmlformats.org/officeDocument/2006/relationships/slideLayout" Target="../slideLayouts/slideLayout125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image" Target="../media/image7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13.jpeg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7" Type="http://schemas.openxmlformats.org/officeDocument/2006/relationships/slide" Target="../slides/slide12.xml"/><Relationship Id="rId2" Type="http://schemas.openxmlformats.org/officeDocument/2006/relationships/slideLayout" Target="../slideLayouts/slideLayout128.xml"/><Relationship Id="rId16" Type="http://schemas.openxmlformats.org/officeDocument/2006/relationships/slide" Target="../slides/slide10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" Target="../slides/slide9.xml"/><Relationship Id="rId10" Type="http://schemas.openxmlformats.org/officeDocument/2006/relationships/slideLayout" Target="../slideLayouts/slideLayout136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image" Target="../media/image7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theme" Target="../theme/theme13.xml"/><Relationship Id="rId18" Type="http://schemas.openxmlformats.org/officeDocument/2006/relationships/slide" Target="../slides/slide12.xml"/><Relationship Id="rId3" Type="http://schemas.openxmlformats.org/officeDocument/2006/relationships/slideLayout" Target="../slideLayouts/slideLayout140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" Target="../slides/slide10.xml"/><Relationship Id="rId2" Type="http://schemas.openxmlformats.org/officeDocument/2006/relationships/slideLayout" Target="../slideLayouts/slideLayout139.xml"/><Relationship Id="rId16" Type="http://schemas.openxmlformats.org/officeDocument/2006/relationships/slide" Target="../slides/slide9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147.xml"/><Relationship Id="rId19" Type="http://schemas.openxmlformats.org/officeDocument/2006/relationships/image" Target="../media/image14.jpeg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image" Target="../media/image13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image" Target="../media/image13.jpeg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17" Type="http://schemas.openxmlformats.org/officeDocument/2006/relationships/slide" Target="../slides/slide12.xml"/><Relationship Id="rId2" Type="http://schemas.openxmlformats.org/officeDocument/2006/relationships/slideLayout" Target="../slideLayouts/slideLayout151.xml"/><Relationship Id="rId16" Type="http://schemas.openxmlformats.org/officeDocument/2006/relationships/slide" Target="../slides/slide10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" Target="../slides/slide9.xml"/><Relationship Id="rId10" Type="http://schemas.openxmlformats.org/officeDocument/2006/relationships/slideLayout" Target="../slideLayouts/slideLayout159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image" Target="../media/image7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image" Target="../media/image13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62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slide" Target="../slides/slide9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image" Target="../media/image7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image" Target="../media/image13.jpe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6.xml"/><Relationship Id="rId17" Type="http://schemas.openxmlformats.org/officeDocument/2006/relationships/image" Target="../media/image14.jpeg"/><Relationship Id="rId2" Type="http://schemas.openxmlformats.org/officeDocument/2006/relationships/slideLayout" Target="../slideLayouts/slideLayout173.xml"/><Relationship Id="rId16" Type="http://schemas.openxmlformats.org/officeDocument/2006/relationships/slide" Target="../slides/slide12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slide" Target="../slides/slide9.xml"/><Relationship Id="rId10" Type="http://schemas.openxmlformats.org/officeDocument/2006/relationships/slideLayout" Target="../slideLayouts/slideLayout18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image" Target="../media/image7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image" Target="../media/image13.jpeg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7.xml"/><Relationship Id="rId17" Type="http://schemas.openxmlformats.org/officeDocument/2006/relationships/slide" Target="../slides/slide12.xml"/><Relationship Id="rId2" Type="http://schemas.openxmlformats.org/officeDocument/2006/relationships/slideLayout" Target="../slideLayouts/slideLayout184.xml"/><Relationship Id="rId16" Type="http://schemas.openxmlformats.org/officeDocument/2006/relationships/slide" Target="../slides/slide10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5" Type="http://schemas.openxmlformats.org/officeDocument/2006/relationships/slide" Target="../slides/slide9.xml"/><Relationship Id="rId10" Type="http://schemas.openxmlformats.org/officeDocument/2006/relationships/slideLayout" Target="../slideLayouts/slideLayout19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image" Target="../media/image7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image" Target="../media/image13.jpeg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18.xml"/><Relationship Id="rId17" Type="http://schemas.openxmlformats.org/officeDocument/2006/relationships/slide" Target="../slides/slide12.xml"/><Relationship Id="rId2" Type="http://schemas.openxmlformats.org/officeDocument/2006/relationships/slideLayout" Target="../slideLayouts/slideLayout195.xml"/><Relationship Id="rId16" Type="http://schemas.openxmlformats.org/officeDocument/2006/relationships/slide" Target="../slides/slide10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5" Type="http://schemas.openxmlformats.org/officeDocument/2006/relationships/slide" Target="../slides/slide9.xml"/><Relationship Id="rId10" Type="http://schemas.openxmlformats.org/officeDocument/2006/relationships/slideLayout" Target="../slideLayouts/slideLayout203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image" Target="../media/image7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image" Target="../media/image13.jpeg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theme" Target="../theme/theme19.xml"/><Relationship Id="rId17" Type="http://schemas.openxmlformats.org/officeDocument/2006/relationships/slide" Target="../slides/slide12.xml"/><Relationship Id="rId2" Type="http://schemas.openxmlformats.org/officeDocument/2006/relationships/slideLayout" Target="../slideLayouts/slideLayout206.xml"/><Relationship Id="rId16" Type="http://schemas.openxmlformats.org/officeDocument/2006/relationships/slide" Target="../slides/slide10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5" Type="http://schemas.openxmlformats.org/officeDocument/2006/relationships/slide" Target="../slides/slide9.xml"/><Relationship Id="rId10" Type="http://schemas.openxmlformats.org/officeDocument/2006/relationships/slideLayout" Target="../slideLayouts/slideLayout214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image" Target="../media/image7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.jpe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image" Target="../media/image13.jpe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theme" Target="../theme/theme20.xml"/><Relationship Id="rId17" Type="http://schemas.openxmlformats.org/officeDocument/2006/relationships/image" Target="../media/image14.jpeg"/><Relationship Id="rId2" Type="http://schemas.openxmlformats.org/officeDocument/2006/relationships/slideLayout" Target="../slideLayouts/slideLayout217.xml"/><Relationship Id="rId16" Type="http://schemas.openxmlformats.org/officeDocument/2006/relationships/slide" Target="../slides/slide12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5" Type="http://schemas.openxmlformats.org/officeDocument/2006/relationships/slide" Target="../slides/slide9.xml"/><Relationship Id="rId10" Type="http://schemas.openxmlformats.org/officeDocument/2006/relationships/slideLayout" Target="../slideLayouts/slideLayout225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image" Target="../media/image7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13" Type="http://schemas.openxmlformats.org/officeDocument/2006/relationships/image" Target="../media/image13.jpeg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theme" Target="../theme/theme21.xml"/><Relationship Id="rId17" Type="http://schemas.openxmlformats.org/officeDocument/2006/relationships/slide" Target="../slides/slide12.xml"/><Relationship Id="rId2" Type="http://schemas.openxmlformats.org/officeDocument/2006/relationships/slideLayout" Target="../slideLayouts/slideLayout228.xml"/><Relationship Id="rId16" Type="http://schemas.openxmlformats.org/officeDocument/2006/relationships/slide" Target="../slides/slide10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5" Type="http://schemas.openxmlformats.org/officeDocument/2006/relationships/slide" Target="../slides/slide9.xml"/><Relationship Id="rId10" Type="http://schemas.openxmlformats.org/officeDocument/2006/relationships/slideLayout" Target="../slideLayouts/slideLayout236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Relationship Id="rId14" Type="http://schemas.openxmlformats.org/officeDocument/2006/relationships/image" Target="../media/image7.jpe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image" Target="../media/image13.jpeg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theme" Target="../theme/theme22.xml"/><Relationship Id="rId17" Type="http://schemas.openxmlformats.org/officeDocument/2006/relationships/slide" Target="../slides/slide12.xml"/><Relationship Id="rId2" Type="http://schemas.openxmlformats.org/officeDocument/2006/relationships/slideLayout" Target="../slideLayouts/slideLayout239.xml"/><Relationship Id="rId16" Type="http://schemas.openxmlformats.org/officeDocument/2006/relationships/slide" Target="../slides/slide10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5" Type="http://schemas.openxmlformats.org/officeDocument/2006/relationships/slide" Target="../slides/slide9.xml"/><Relationship Id="rId10" Type="http://schemas.openxmlformats.org/officeDocument/2006/relationships/slideLayout" Target="../slideLayouts/slideLayout247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Relationship Id="rId14" Type="http://schemas.openxmlformats.org/officeDocument/2006/relationships/image" Target="../media/image7.jpe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image" Target="../media/image11.jpeg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51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255.xml"/><Relationship Id="rId12" Type="http://schemas.openxmlformats.org/officeDocument/2006/relationships/theme" Target="../theme/theme23.xml"/><Relationship Id="rId17" Type="http://schemas.openxmlformats.org/officeDocument/2006/relationships/slide" Target="../slides/slide12.xml"/><Relationship Id="rId2" Type="http://schemas.openxmlformats.org/officeDocument/2006/relationships/slideLayout" Target="../slideLayouts/slideLayout250.xml"/><Relationship Id="rId16" Type="http://schemas.openxmlformats.org/officeDocument/2006/relationships/slide" Target="../slides/slide10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5" Type="http://schemas.openxmlformats.org/officeDocument/2006/relationships/slide" Target="../slides/slide9.xml"/><Relationship Id="rId10" Type="http://schemas.openxmlformats.org/officeDocument/2006/relationships/slideLayout" Target="../slideLayouts/slideLayout258.xml"/><Relationship Id="rId19" Type="http://schemas.openxmlformats.org/officeDocument/2006/relationships/image" Target="../media/image14.jpeg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Relationship Id="rId14" Type="http://schemas.openxmlformats.org/officeDocument/2006/relationships/image" Target="../media/image12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theme" Target="../theme/theme24.xml"/><Relationship Id="rId18" Type="http://schemas.openxmlformats.org/officeDocument/2006/relationships/slide" Target="../slides/slide12.xml"/><Relationship Id="rId3" Type="http://schemas.openxmlformats.org/officeDocument/2006/relationships/slideLayout" Target="../slideLayouts/slideLayout262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17" Type="http://schemas.openxmlformats.org/officeDocument/2006/relationships/slide" Target="../slides/slide10.xml"/><Relationship Id="rId2" Type="http://schemas.openxmlformats.org/officeDocument/2006/relationships/slideLayout" Target="../slideLayouts/slideLayout261.xml"/><Relationship Id="rId16" Type="http://schemas.openxmlformats.org/officeDocument/2006/relationships/slide" Target="../slides/slide9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269.xml"/><Relationship Id="rId19" Type="http://schemas.openxmlformats.org/officeDocument/2006/relationships/image" Target="../media/image14.jpeg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14" Type="http://schemas.openxmlformats.org/officeDocument/2006/relationships/image" Target="../media/image13.jpe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13" Type="http://schemas.openxmlformats.org/officeDocument/2006/relationships/theme" Target="../theme/theme25.xml"/><Relationship Id="rId18" Type="http://schemas.openxmlformats.org/officeDocument/2006/relationships/slide" Target="../slides/slide12.xml"/><Relationship Id="rId3" Type="http://schemas.openxmlformats.org/officeDocument/2006/relationships/slideLayout" Target="../slideLayouts/slideLayout274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278.xml"/><Relationship Id="rId12" Type="http://schemas.openxmlformats.org/officeDocument/2006/relationships/slideLayout" Target="../slideLayouts/slideLayout283.xml"/><Relationship Id="rId17" Type="http://schemas.openxmlformats.org/officeDocument/2006/relationships/slide" Target="../slides/slide10.xml"/><Relationship Id="rId2" Type="http://schemas.openxmlformats.org/officeDocument/2006/relationships/slideLayout" Target="../slideLayouts/slideLayout273.xml"/><Relationship Id="rId16" Type="http://schemas.openxmlformats.org/officeDocument/2006/relationships/slide" Target="../slides/slide9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281.xml"/><Relationship Id="rId19" Type="http://schemas.openxmlformats.org/officeDocument/2006/relationships/image" Target="../media/image14.jpeg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Relationship Id="rId14" Type="http://schemas.openxmlformats.org/officeDocument/2006/relationships/image" Target="../media/image13.jpe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Relationship Id="rId14" Type="http://schemas.openxmlformats.org/officeDocument/2006/relationships/image" Target="../media/image1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1.jpeg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17" Type="http://schemas.openxmlformats.org/officeDocument/2006/relationships/slide" Target="../slides/slide12.xml"/><Relationship Id="rId2" Type="http://schemas.openxmlformats.org/officeDocument/2006/relationships/slideLayout" Target="../slideLayouts/slideLayout37.xml"/><Relationship Id="rId16" Type="http://schemas.openxmlformats.org/officeDocument/2006/relationships/slide" Target="../slides/slide10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" Target="../slides/slide9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1.jpeg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17" Type="http://schemas.openxmlformats.org/officeDocument/2006/relationships/slide" Target="../slides/slide12.xml"/><Relationship Id="rId2" Type="http://schemas.openxmlformats.org/officeDocument/2006/relationships/slideLayout" Target="../slideLayouts/slideLayout48.xml"/><Relationship Id="rId16" Type="http://schemas.openxmlformats.org/officeDocument/2006/relationships/slide" Target="../slides/slide10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" Target="../slides/slide9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1.jpeg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17" Type="http://schemas.openxmlformats.org/officeDocument/2006/relationships/slide" Target="../slides/slide12.xml"/><Relationship Id="rId2" Type="http://schemas.openxmlformats.org/officeDocument/2006/relationships/slideLayout" Target="../slideLayouts/slideLayout59.xml"/><Relationship Id="rId16" Type="http://schemas.openxmlformats.org/officeDocument/2006/relationships/slide" Target="../slides/slide10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" Target="../slides/slide9.xml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1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1.jpeg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17" Type="http://schemas.openxmlformats.org/officeDocument/2006/relationships/slide" Target="../slides/slide12.xml"/><Relationship Id="rId2" Type="http://schemas.openxmlformats.org/officeDocument/2006/relationships/slideLayout" Target="../slideLayouts/slideLayout70.xml"/><Relationship Id="rId16" Type="http://schemas.openxmlformats.org/officeDocument/2006/relationships/slide" Target="../slides/slide10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" Target="../slides/slide9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1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" Target="../slides/slide9.xml"/><Relationship Id="rId3" Type="http://schemas.openxmlformats.org/officeDocument/2006/relationships/slideLayout" Target="../slideLayouts/slideLayout82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11.jpeg"/><Relationship Id="rId20" Type="http://schemas.openxmlformats.org/officeDocument/2006/relationships/slide" Target="../slides/slide12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8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89.xml"/><Relationship Id="rId19" Type="http://schemas.openxmlformats.org/officeDocument/2006/relationships/slide" Target="../slides/slide10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3.jpeg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17" Type="http://schemas.openxmlformats.org/officeDocument/2006/relationships/slide" Target="../slides/slide12.xml"/><Relationship Id="rId2" Type="http://schemas.openxmlformats.org/officeDocument/2006/relationships/slideLayout" Target="../slideLayouts/slideLayout95.xml"/><Relationship Id="rId16" Type="http://schemas.openxmlformats.org/officeDocument/2006/relationships/slide" Target="../slides/slide10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" Target="../slides/slide9.xml"/><Relationship Id="rId10" Type="http://schemas.openxmlformats.org/officeDocument/2006/relationships/slideLayout" Target="../slideLayouts/slideLayout103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27250" y="223838"/>
            <a:ext cx="1182688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0451" name="navigation8" descr="ujkm,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31800" y="293688"/>
            <a:ext cx="1674813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04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36045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44" r:id="rId1"/>
    <p:sldLayoutId id="2147489243" r:id="rId2"/>
    <p:sldLayoutId id="2147489242" r:id="rId3"/>
    <p:sldLayoutId id="2147489241" r:id="rId4"/>
    <p:sldLayoutId id="2147489240" r:id="rId5"/>
    <p:sldLayoutId id="2147489239" r:id="rId6"/>
    <p:sldLayoutId id="2147489238" r:id="rId7"/>
    <p:sldLayoutId id="2147489237" r:id="rId8"/>
    <p:sldLayoutId id="2147489236" r:id="rId9"/>
    <p:sldLayoutId id="2147489235" r:id="rId10"/>
    <p:sldLayoutId id="2147489234" r:id="rId11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38" name="Группа 17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116748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0" name="Прямоугольник 19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4A9ED8F-14B6-4A28-96EE-F464FBB5BB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6741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0247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10248" name="Oval 12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249" name="Oval 13"/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3</a:t>
            </a:r>
          </a:p>
        </p:txBody>
      </p:sp>
      <p:sp>
        <p:nvSpPr>
          <p:cNvPr id="10250" name="Oval 14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4</a:t>
            </a:r>
            <a:endParaRPr lang="ru-RU" dirty="0">
              <a:solidFill>
                <a:schemeClr val="hlink"/>
              </a:solidFill>
            </a:endParaRPr>
          </a:p>
        </p:txBody>
      </p:sp>
      <p:sp>
        <p:nvSpPr>
          <p:cNvPr id="10251" name="Oval 15"/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5</a:t>
            </a:r>
            <a:endParaRPr lang="ru-RU" dirty="0">
              <a:solidFill>
                <a:schemeClr val="hlink"/>
              </a:solidFill>
            </a:endParaRPr>
          </a:p>
        </p:txBody>
      </p:sp>
      <p:pic>
        <p:nvPicPr>
          <p:cNvPr id="116747" name="Picture 126" descr="Неолант1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346" r:id="rId1"/>
    <p:sldLayoutId id="2147489345" r:id="rId2"/>
    <p:sldLayoutId id="2147489344" r:id="rId3"/>
    <p:sldLayoutId id="2147489343" r:id="rId4"/>
    <p:sldLayoutId id="2147489342" r:id="rId5"/>
    <p:sldLayoutId id="2147489341" r:id="rId6"/>
    <p:sldLayoutId id="2147489340" r:id="rId7"/>
    <p:sldLayoutId id="2147489339" r:id="rId8"/>
    <p:sldLayoutId id="2147489338" r:id="rId9"/>
    <p:sldLayoutId id="2147489337" r:id="rId10"/>
    <p:sldLayoutId id="2147489336" r:id="rId11"/>
  </p:sldLayoutIdLst>
  <p:transition>
    <p:wipe dir="r"/>
  </p:transition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20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026" name="Группа 14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129035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96B8915-CFF4-4AAB-B2B1-C78AE3A706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902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1271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11272" name="Oval 12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11273" name="Oval 13"/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274" name="Oval 14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4</a:t>
            </a:r>
            <a:endParaRPr lang="ru-RU" dirty="0">
              <a:solidFill>
                <a:schemeClr val="hlink"/>
              </a:solidFill>
            </a:endParaRPr>
          </a:p>
        </p:txBody>
      </p:sp>
      <p:sp>
        <p:nvSpPr>
          <p:cNvPr id="11275" name="Oval 15"/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5</a:t>
            </a:r>
            <a:endParaRPr lang="ru-RU" dirty="0">
              <a:solidFill>
                <a:schemeClr val="hlin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57" r:id="rId1"/>
    <p:sldLayoutId id="2147489356" r:id="rId2"/>
    <p:sldLayoutId id="2147489355" r:id="rId3"/>
    <p:sldLayoutId id="2147489354" r:id="rId4"/>
    <p:sldLayoutId id="2147489353" r:id="rId5"/>
    <p:sldLayoutId id="2147489352" r:id="rId6"/>
    <p:sldLayoutId id="2147489351" r:id="rId7"/>
    <p:sldLayoutId id="2147489350" r:id="rId8"/>
    <p:sldLayoutId id="2147489349" r:id="rId9"/>
    <p:sldLayoutId id="2147489348" r:id="rId10"/>
    <p:sldLayoutId id="2147489347" r:id="rId11"/>
  </p:sldLayoutIdLst>
  <p:transition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8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9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314" name="Группа 14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141324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40050A9-7DD8-44FB-8E52-0EFBC5F1A9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4131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2295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1673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12296" name="Oval 12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3040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12297" name="Oval 13"/>
          <p:cNvSpPr>
            <a:spLocks noChangeArrowheads="1"/>
          </p:cNvSpPr>
          <p:nvPr/>
        </p:nvSpPr>
        <p:spPr bwMode="auto">
          <a:xfrm>
            <a:off x="7693025" y="1022350"/>
            <a:ext cx="287338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298" name="Oval 14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80819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4</a:t>
            </a:r>
            <a:endParaRPr lang="ru-RU" dirty="0">
              <a:solidFill>
                <a:schemeClr val="hlink"/>
              </a:solidFill>
            </a:endParaRPr>
          </a:p>
        </p:txBody>
      </p:sp>
      <p:sp>
        <p:nvSpPr>
          <p:cNvPr id="12299" name="Oval 15"/>
          <p:cNvSpPr>
            <a:spLocks noChangeArrowheads="1"/>
          </p:cNvSpPr>
          <p:nvPr/>
        </p:nvSpPr>
        <p:spPr bwMode="auto">
          <a:xfrm>
            <a:off x="847090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5</a:t>
            </a:r>
            <a:endParaRPr lang="ru-RU" dirty="0">
              <a:solidFill>
                <a:schemeClr val="hlink"/>
              </a:solidFill>
            </a:endParaRPr>
          </a:p>
        </p:txBody>
      </p:sp>
      <p:pic>
        <p:nvPicPr>
          <p:cNvPr id="141323" name="Picture 126" descr="Неолант1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368" r:id="rId1"/>
    <p:sldLayoutId id="2147489367" r:id="rId2"/>
    <p:sldLayoutId id="2147489366" r:id="rId3"/>
    <p:sldLayoutId id="2147489365" r:id="rId4"/>
    <p:sldLayoutId id="2147489364" r:id="rId5"/>
    <p:sldLayoutId id="2147489363" r:id="rId6"/>
    <p:sldLayoutId id="2147489362" r:id="rId7"/>
    <p:sldLayoutId id="2147489361" r:id="rId8"/>
    <p:sldLayoutId id="2147489360" r:id="rId9"/>
    <p:sldLayoutId id="2147489359" r:id="rId10"/>
    <p:sldLayoutId id="2147489358" r:id="rId11"/>
  </p:sldLayoutIdLst>
  <p:transition>
    <p:wipe dir="r"/>
  </p:transition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20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02" name="Группа 14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153612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576387A-A941-483F-BDCE-57B4327D72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5360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3319" name="Oval 1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13320" name="Oval 12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13321" name="Oval 13"/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3</a:t>
            </a:r>
          </a:p>
        </p:txBody>
      </p:sp>
      <p:sp>
        <p:nvSpPr>
          <p:cNvPr id="13322" name="Oval 14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323" name="Oval 15"/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5</a:t>
            </a:r>
            <a:endParaRPr lang="ru-RU" dirty="0">
              <a:solidFill>
                <a:schemeClr val="hlink"/>
              </a:solidFill>
            </a:endParaRPr>
          </a:p>
        </p:txBody>
      </p:sp>
      <p:pic>
        <p:nvPicPr>
          <p:cNvPr id="153611" name="Picture 126" descr="Неолант1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379" r:id="rId1"/>
    <p:sldLayoutId id="2147489378" r:id="rId2"/>
    <p:sldLayoutId id="2147489377" r:id="rId3"/>
    <p:sldLayoutId id="2147489376" r:id="rId4"/>
    <p:sldLayoutId id="2147489375" r:id="rId5"/>
    <p:sldLayoutId id="2147489374" r:id="rId6"/>
    <p:sldLayoutId id="2147489373" r:id="rId7"/>
    <p:sldLayoutId id="2147489372" r:id="rId8"/>
    <p:sldLayoutId id="2147489371" r:id="rId9"/>
    <p:sldLayoutId id="2147489370" r:id="rId10"/>
    <p:sldLayoutId id="2147489369" r:id="rId11"/>
    <p:sldLayoutId id="2147489524" r:id="rId12"/>
  </p:sldLayoutIdLst>
  <p:transition>
    <p:wipe dir="r"/>
  </p:transition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20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21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1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914" name="Группа 14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166924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D6B812B-6905-45DC-9B5E-64DA9C76D6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6691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4343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14344" name="Oval 12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14345" name="Oval 13"/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3</a:t>
            </a:r>
          </a:p>
        </p:txBody>
      </p:sp>
      <p:sp>
        <p:nvSpPr>
          <p:cNvPr id="14346" name="Oval 14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4</a:t>
            </a:r>
            <a:endParaRPr lang="ru-RU" dirty="0">
              <a:solidFill>
                <a:schemeClr val="hlink"/>
              </a:solidFill>
            </a:endParaRPr>
          </a:p>
        </p:txBody>
      </p:sp>
      <p:sp>
        <p:nvSpPr>
          <p:cNvPr id="14347" name="Oval 15"/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6923" name="Picture 126" descr="Неолант1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390" r:id="rId1"/>
    <p:sldLayoutId id="2147489389" r:id="rId2"/>
    <p:sldLayoutId id="2147489388" r:id="rId3"/>
    <p:sldLayoutId id="2147489387" r:id="rId4"/>
    <p:sldLayoutId id="2147489386" r:id="rId5"/>
    <p:sldLayoutId id="2147489385" r:id="rId6"/>
    <p:sldLayoutId id="2147489384" r:id="rId7"/>
    <p:sldLayoutId id="2147489383" r:id="rId8"/>
    <p:sldLayoutId id="2147489382" r:id="rId9"/>
    <p:sldLayoutId id="2147489381" r:id="rId10"/>
    <p:sldLayoutId id="2147489380" r:id="rId11"/>
  </p:sldLayoutIdLst>
  <p:transition>
    <p:wipe dir="r"/>
  </p:transition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20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02" name="Группа 14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179212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8A3D59F-E9DE-4F3B-B6DD-5BD7E98569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7920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5367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1</a:t>
            </a:r>
          </a:p>
        </p:txBody>
      </p:sp>
      <p:sp>
        <p:nvSpPr>
          <p:cNvPr id="15368" name="Oval 12"/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2</a:t>
            </a:r>
          </a:p>
        </p:txBody>
      </p:sp>
      <p:sp>
        <p:nvSpPr>
          <p:cNvPr id="15369" name="Oval 13"/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3</a:t>
            </a:r>
          </a:p>
        </p:txBody>
      </p:sp>
      <p:sp>
        <p:nvSpPr>
          <p:cNvPr id="15370" name="Oval 14"/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4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5371" name="Oval 15"/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5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79211" name="Picture 126" descr="Неолант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401" r:id="rId1"/>
    <p:sldLayoutId id="2147489400" r:id="rId2"/>
    <p:sldLayoutId id="2147489399" r:id="rId3"/>
    <p:sldLayoutId id="2147489398" r:id="rId4"/>
    <p:sldLayoutId id="2147489397" r:id="rId5"/>
    <p:sldLayoutId id="2147489396" r:id="rId6"/>
    <p:sldLayoutId id="2147489395" r:id="rId7"/>
    <p:sldLayoutId id="2147489394" r:id="rId8"/>
    <p:sldLayoutId id="2147489393" r:id="rId9"/>
    <p:sldLayoutId id="2147489392" r:id="rId10"/>
    <p:sldLayoutId id="2147489391" r:id="rId11"/>
  </p:sldLayoutIdLst>
  <p:transition>
    <p:wipe dir="r"/>
  </p:transition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7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8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490" name="Группа 15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191500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4" name="Прямоугольник 13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415A20B-B4B2-4C71-9A0F-A1DDBF2E87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91493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7415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chemeClr val="hlink"/>
          </a:solidFill>
          <a:ln w="19050" algn="ctr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416" name="Oval 12"/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17417" name="Oval 13"/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3</a:t>
            </a:r>
          </a:p>
        </p:txBody>
      </p:sp>
      <p:sp>
        <p:nvSpPr>
          <p:cNvPr id="17418" name="Oval 14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4</a:t>
            </a:r>
            <a:endParaRPr lang="ru-RU" dirty="0">
              <a:solidFill>
                <a:schemeClr val="hlink"/>
              </a:solidFill>
            </a:endParaRPr>
          </a:p>
        </p:txBody>
      </p:sp>
      <p:sp>
        <p:nvSpPr>
          <p:cNvPr id="17419" name="Oval 15"/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5</a:t>
            </a:r>
            <a:endParaRPr lang="ru-RU" dirty="0">
              <a:solidFill>
                <a:schemeClr val="hlink"/>
              </a:solidFill>
            </a:endParaRPr>
          </a:p>
        </p:txBody>
      </p:sp>
      <p:pic>
        <p:nvPicPr>
          <p:cNvPr id="191499" name="Picture 126" descr="Неолант1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412" r:id="rId1"/>
    <p:sldLayoutId id="2147489411" r:id="rId2"/>
    <p:sldLayoutId id="2147489410" r:id="rId3"/>
    <p:sldLayoutId id="2147489409" r:id="rId4"/>
    <p:sldLayoutId id="2147489408" r:id="rId5"/>
    <p:sldLayoutId id="2147489407" r:id="rId6"/>
    <p:sldLayoutId id="2147489406" r:id="rId7"/>
    <p:sldLayoutId id="2147489405" r:id="rId8"/>
    <p:sldLayoutId id="2147489404" r:id="rId9"/>
    <p:sldLayoutId id="2147489403" r:id="rId10"/>
    <p:sldLayoutId id="2147489402" r:id="rId11"/>
  </p:sldLayoutIdLst>
  <p:transition>
    <p:wipe dir="r"/>
  </p:transition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8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9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778" name="Группа 17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203788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0" name="Прямоугольник 19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59433E0-ABA1-43E9-B4AB-43C0BCBBBF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03781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8439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1</a:t>
            </a:r>
          </a:p>
        </p:txBody>
      </p:sp>
      <p:sp>
        <p:nvSpPr>
          <p:cNvPr id="18440" name="Oval 12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8441" name="Oval 13"/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3</a:t>
            </a:r>
          </a:p>
        </p:txBody>
      </p:sp>
      <p:sp>
        <p:nvSpPr>
          <p:cNvPr id="18442" name="Oval 14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4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8443" name="Oval 15"/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5</a:t>
            </a:r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203787" name="Picture 126" descr="Неолант1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423" r:id="rId1"/>
    <p:sldLayoutId id="2147489422" r:id="rId2"/>
    <p:sldLayoutId id="2147489421" r:id="rId3"/>
    <p:sldLayoutId id="2147489420" r:id="rId4"/>
    <p:sldLayoutId id="2147489419" r:id="rId5"/>
    <p:sldLayoutId id="2147489418" r:id="rId6"/>
    <p:sldLayoutId id="2147489417" r:id="rId7"/>
    <p:sldLayoutId id="2147489416" r:id="rId8"/>
    <p:sldLayoutId id="2147489415" r:id="rId9"/>
    <p:sldLayoutId id="2147489414" r:id="rId10"/>
    <p:sldLayoutId id="2147489413" r:id="rId11"/>
  </p:sldLayoutIdLst>
  <p:transition>
    <p:wipe dir="r"/>
  </p:transition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20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066" name="Группа 17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216076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0" name="Прямоугольник 19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947F102-F315-409D-8FBC-8D1E032D36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1606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9463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1</a:t>
            </a:r>
          </a:p>
        </p:txBody>
      </p:sp>
      <p:sp>
        <p:nvSpPr>
          <p:cNvPr id="19464" name="Oval 12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9465" name="Oval 13"/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3</a:t>
            </a:r>
          </a:p>
        </p:txBody>
      </p:sp>
      <p:sp>
        <p:nvSpPr>
          <p:cNvPr id="19466" name="Oval 14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4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9467" name="Oval 15"/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5</a:t>
            </a:r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216075" name="Picture 126" descr="Неолант1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434" r:id="rId1"/>
    <p:sldLayoutId id="2147489433" r:id="rId2"/>
    <p:sldLayoutId id="2147489432" r:id="rId3"/>
    <p:sldLayoutId id="2147489431" r:id="rId4"/>
    <p:sldLayoutId id="2147489430" r:id="rId5"/>
    <p:sldLayoutId id="2147489429" r:id="rId6"/>
    <p:sldLayoutId id="2147489428" r:id="rId7"/>
    <p:sldLayoutId id="2147489427" r:id="rId8"/>
    <p:sldLayoutId id="2147489426" r:id="rId9"/>
    <p:sldLayoutId id="2147489425" r:id="rId10"/>
    <p:sldLayoutId id="2147489424" r:id="rId11"/>
  </p:sldLayoutIdLst>
  <p:transition>
    <p:wipe dir="r"/>
  </p:transition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20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54" name="Группа 17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228364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0" name="Прямоугольник 19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28BDE5F-E831-4F2F-AC5C-824CA1935B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835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20487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1</a:t>
            </a:r>
          </a:p>
        </p:txBody>
      </p:sp>
      <p:sp>
        <p:nvSpPr>
          <p:cNvPr id="20488" name="Oval 12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0489" name="Oval 13"/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3</a:t>
            </a:r>
          </a:p>
        </p:txBody>
      </p:sp>
      <p:sp>
        <p:nvSpPr>
          <p:cNvPr id="20490" name="Oval 14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4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20491" name="Oval 15"/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5</a:t>
            </a:r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228363" name="Picture 126" descr="Неолант1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445" r:id="rId1"/>
    <p:sldLayoutId id="2147489444" r:id="rId2"/>
    <p:sldLayoutId id="2147489443" r:id="rId3"/>
    <p:sldLayoutId id="2147489442" r:id="rId4"/>
    <p:sldLayoutId id="2147489441" r:id="rId5"/>
    <p:sldLayoutId id="2147489440" r:id="rId6"/>
    <p:sldLayoutId id="2147489439" r:id="rId7"/>
    <p:sldLayoutId id="2147489438" r:id="rId8"/>
    <p:sldLayoutId id="2147489437" r:id="rId9"/>
    <p:sldLayoutId id="2147489436" r:id="rId10"/>
    <p:sldLayoutId id="2147489435" r:id="rId11"/>
  </p:sldLayoutIdLst>
  <p:transition>
    <p:wipe dir="r"/>
  </p:transition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20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Vlad\Documents\Курская АЭС\2010\Создание трехмерной модели главного корпуса 1\03.08.10\Pictures 03-08-2010 КуАЭС Д-я и МЗ тех\9.JPG"/>
          <p:cNvPicPr>
            <a:picLocks noChangeAspect="1" noChangeArrowheads="1"/>
          </p:cNvPicPr>
          <p:nvPr userDrawn="1"/>
        </p:nvPicPr>
        <p:blipFill>
          <a:blip r:embed="rId16" cstate="print"/>
          <a:srcRect b="2290"/>
          <a:stretch>
            <a:fillRect/>
          </a:stretch>
        </p:blipFill>
        <p:spPr bwMode="auto">
          <a:xfrm>
            <a:off x="0" y="989013"/>
            <a:ext cx="9144000" cy="5392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 userDrawn="1"/>
        </p:nvSpPr>
        <p:spPr bwMode="auto">
          <a:xfrm>
            <a:off x="0" y="973138"/>
            <a:ext cx="9144000" cy="5418137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A771103F-6B89-461D-842C-DBBD4B6F087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331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13319" name="navigation8" descr="ujkm,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32663" y="106363"/>
            <a:ext cx="88741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175625" y="82550"/>
            <a:ext cx="7239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257" r:id="rId1"/>
    <p:sldLayoutId id="2147489256" r:id="rId2"/>
    <p:sldLayoutId id="2147489255" r:id="rId3"/>
    <p:sldLayoutId id="2147489254" r:id="rId4"/>
    <p:sldLayoutId id="2147489253" r:id="rId5"/>
    <p:sldLayoutId id="2147489252" r:id="rId6"/>
    <p:sldLayoutId id="2147489251" r:id="rId7"/>
    <p:sldLayoutId id="2147489250" r:id="rId8"/>
    <p:sldLayoutId id="2147489249" r:id="rId9"/>
    <p:sldLayoutId id="2147489248" r:id="rId10"/>
    <p:sldLayoutId id="2147489247" r:id="rId11"/>
    <p:sldLayoutId id="2147489246" r:id="rId12"/>
    <p:sldLayoutId id="2147489245" r:id="rId13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9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20"/>
        </a:buBlip>
        <a:defRPr sz="1400">
          <a:solidFill>
            <a:schemeClr val="tx1"/>
          </a:solidFill>
          <a:latin typeface="+mn-lt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642" name="Группа 15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240652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4" name="Прямоугольник 13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60E454A-6282-4F32-939B-3F91DB26E9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4064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21511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chemeClr val="hlink"/>
          </a:solidFill>
          <a:ln w="19050" algn="ctr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1512" name="Oval 12"/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2</a:t>
            </a:r>
          </a:p>
        </p:txBody>
      </p:sp>
      <p:sp>
        <p:nvSpPr>
          <p:cNvPr id="21513" name="Oval 13"/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3</a:t>
            </a:r>
          </a:p>
        </p:txBody>
      </p:sp>
      <p:sp>
        <p:nvSpPr>
          <p:cNvPr id="21514" name="Oval 14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4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21515" name="Oval 15"/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5</a:t>
            </a:r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240651" name="Picture 126" descr="Неолант1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456" r:id="rId1"/>
    <p:sldLayoutId id="2147489455" r:id="rId2"/>
    <p:sldLayoutId id="2147489454" r:id="rId3"/>
    <p:sldLayoutId id="2147489453" r:id="rId4"/>
    <p:sldLayoutId id="2147489452" r:id="rId5"/>
    <p:sldLayoutId id="2147489451" r:id="rId6"/>
    <p:sldLayoutId id="2147489450" r:id="rId7"/>
    <p:sldLayoutId id="2147489449" r:id="rId8"/>
    <p:sldLayoutId id="2147489448" r:id="rId9"/>
    <p:sldLayoutId id="2147489447" r:id="rId10"/>
    <p:sldLayoutId id="2147489446" r:id="rId11"/>
  </p:sldLayoutIdLst>
  <p:transition>
    <p:wipe dir="r"/>
  </p:transition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8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9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930" name="Группа 14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252940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F22EC0D-FCA0-4F37-955E-8754FDD5AD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52933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22535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1</a:t>
            </a:r>
          </a:p>
        </p:txBody>
      </p:sp>
      <p:sp>
        <p:nvSpPr>
          <p:cNvPr id="22536" name="Oval 12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2</a:t>
            </a:r>
          </a:p>
        </p:txBody>
      </p:sp>
      <p:sp>
        <p:nvSpPr>
          <p:cNvPr id="22537" name="Oval 13"/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2538" name="Oval 14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4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22539" name="Oval 15"/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5</a:t>
            </a:r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252939" name="Picture 126" descr="Неолант1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467" r:id="rId1"/>
    <p:sldLayoutId id="2147489466" r:id="rId2"/>
    <p:sldLayoutId id="2147489465" r:id="rId3"/>
    <p:sldLayoutId id="2147489464" r:id="rId4"/>
    <p:sldLayoutId id="2147489463" r:id="rId5"/>
    <p:sldLayoutId id="2147489462" r:id="rId6"/>
    <p:sldLayoutId id="2147489461" r:id="rId7"/>
    <p:sldLayoutId id="2147489460" r:id="rId8"/>
    <p:sldLayoutId id="2147489459" r:id="rId9"/>
    <p:sldLayoutId id="2147489458" r:id="rId10"/>
    <p:sldLayoutId id="2147489457" r:id="rId11"/>
  </p:sldLayoutIdLst>
  <p:transition>
    <p:wipe dir="r"/>
  </p:transition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20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218" name="Группа 14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265228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E91CCFA-41AC-4C8A-ABED-87D0696F72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65221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23559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1</a:t>
            </a:r>
          </a:p>
        </p:txBody>
      </p:sp>
      <p:sp>
        <p:nvSpPr>
          <p:cNvPr id="23560" name="Oval 12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2</a:t>
            </a:r>
          </a:p>
        </p:txBody>
      </p:sp>
      <p:sp>
        <p:nvSpPr>
          <p:cNvPr id="23561" name="Oval 13"/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3562" name="Oval 14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4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23563" name="Oval 15"/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5</a:t>
            </a:r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265227" name="Picture 126" descr="Неолант1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478" r:id="rId1"/>
    <p:sldLayoutId id="2147489477" r:id="rId2"/>
    <p:sldLayoutId id="2147489476" r:id="rId3"/>
    <p:sldLayoutId id="2147489475" r:id="rId4"/>
    <p:sldLayoutId id="2147489474" r:id="rId5"/>
    <p:sldLayoutId id="2147489473" r:id="rId6"/>
    <p:sldLayoutId id="2147489472" r:id="rId7"/>
    <p:sldLayoutId id="2147489471" r:id="rId8"/>
    <p:sldLayoutId id="2147489470" r:id="rId9"/>
    <p:sldLayoutId id="2147489469" r:id="rId10"/>
    <p:sldLayoutId id="2147489468" r:id="rId11"/>
  </p:sldLayoutIdLst>
  <p:transition>
    <p:wipe dir="r"/>
  </p:transition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20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9"/>
          <p:cNvSpPr txBox="1">
            <a:spLocks noChangeArrowheads="1"/>
          </p:cNvSpPr>
          <p:nvPr/>
        </p:nvSpPr>
        <p:spPr bwMode="auto">
          <a:xfrm>
            <a:off x="300038" y="1671638"/>
            <a:ext cx="1822450" cy="36274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3200" dirty="0" smtClean="0">
                <a:solidFill>
                  <a:srgbClr val="5772B5"/>
                </a:solidFill>
              </a:rPr>
              <a:t>4</a:t>
            </a:r>
          </a:p>
        </p:txBody>
      </p:sp>
      <p:pic>
        <p:nvPicPr>
          <p:cNvPr id="277507" name="Picture 13" descr="ujkm,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195638"/>
            <a:ext cx="7596187" cy="471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24582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5846763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4583" name="Oval 12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624522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4584" name="Oval 13"/>
          <p:cNvSpPr>
            <a:spLocks noChangeArrowheads="1"/>
          </p:cNvSpPr>
          <p:nvPr/>
        </p:nvSpPr>
        <p:spPr bwMode="auto">
          <a:xfrm>
            <a:off x="664527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4585" name="Oval 14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7043738" y="1076325"/>
            <a:ext cx="360362" cy="36036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rgbClr val="003274"/>
                </a:solidFill>
              </a:rPr>
              <a:t>4</a:t>
            </a:r>
          </a:p>
        </p:txBody>
      </p:sp>
      <p:sp>
        <p:nvSpPr>
          <p:cNvPr id="24586" name="Oval 15"/>
          <p:cNvSpPr>
            <a:spLocks noChangeArrowheads="1"/>
          </p:cNvSpPr>
          <p:nvPr/>
        </p:nvSpPr>
        <p:spPr bwMode="auto">
          <a:xfrm>
            <a:off x="744378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rgbClr val="FFFFFF"/>
                </a:solidFill>
              </a:rPr>
              <a:t>5</a:t>
            </a:r>
          </a:p>
        </p:txBody>
      </p:sp>
      <p:pic>
        <p:nvPicPr>
          <p:cNvPr id="277514" name="Picture 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85925" y="481013"/>
            <a:ext cx="11652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15" name="Picture 126" descr="Неолант1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69938" y="5637213"/>
            <a:ext cx="1649412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489" r:id="rId1"/>
    <p:sldLayoutId id="2147489488" r:id="rId2"/>
    <p:sldLayoutId id="2147489487" r:id="rId3"/>
    <p:sldLayoutId id="2147489486" r:id="rId4"/>
    <p:sldLayoutId id="2147489485" r:id="rId5"/>
    <p:sldLayoutId id="2147489484" r:id="rId6"/>
    <p:sldLayoutId id="2147489483" r:id="rId7"/>
    <p:sldLayoutId id="2147489482" r:id="rId8"/>
    <p:sldLayoutId id="2147489481" r:id="rId9"/>
    <p:sldLayoutId id="2147489480" r:id="rId10"/>
    <p:sldLayoutId id="2147489479" r:id="rId11"/>
  </p:sldLayoutIdLst>
  <p:transition>
    <p:split/>
  </p:transition>
  <p:hf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20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21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1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794" name="Группа 14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289804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D5761FB-AAC3-4397-B2C5-48A2D93F13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979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25607" name="Oval 1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1</a:t>
            </a:r>
          </a:p>
        </p:txBody>
      </p:sp>
      <p:sp>
        <p:nvSpPr>
          <p:cNvPr id="25608" name="Oval 12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2</a:t>
            </a:r>
          </a:p>
        </p:txBody>
      </p:sp>
      <p:sp>
        <p:nvSpPr>
          <p:cNvPr id="25609" name="Oval 13"/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3</a:t>
            </a:r>
          </a:p>
        </p:txBody>
      </p:sp>
      <p:sp>
        <p:nvSpPr>
          <p:cNvPr id="25610" name="Oval 14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4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5611" name="Oval 15"/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5</a:t>
            </a:r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289803" name="Picture 126" descr="Неолант1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500" r:id="rId1"/>
    <p:sldLayoutId id="2147489499" r:id="rId2"/>
    <p:sldLayoutId id="2147489498" r:id="rId3"/>
    <p:sldLayoutId id="2147489497" r:id="rId4"/>
    <p:sldLayoutId id="2147489496" r:id="rId5"/>
    <p:sldLayoutId id="2147489495" r:id="rId6"/>
    <p:sldLayoutId id="2147489494" r:id="rId7"/>
    <p:sldLayoutId id="2147489493" r:id="rId8"/>
    <p:sldLayoutId id="2147489492" r:id="rId9"/>
    <p:sldLayoutId id="2147489491" r:id="rId10"/>
    <p:sldLayoutId id="2147489490" r:id="rId11"/>
    <p:sldLayoutId id="2147489525" r:id="rId12"/>
  </p:sldLayoutIdLst>
  <p:transition>
    <p:wipe dir="r"/>
  </p:transition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20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21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1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106" name="Группа 14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303116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B1F39E3-45B7-44A4-99EF-C4F8FF3D9F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0310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349195" name="Oval 1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1</a:t>
            </a:r>
          </a:p>
        </p:txBody>
      </p:sp>
      <p:sp>
        <p:nvSpPr>
          <p:cNvPr id="349196" name="Oval 12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2</a:t>
            </a:r>
          </a:p>
        </p:txBody>
      </p:sp>
      <p:sp>
        <p:nvSpPr>
          <p:cNvPr id="349197" name="Oval 13"/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rgbClr val="003274"/>
                </a:solidFill>
              </a:rPr>
              <a:t>3</a:t>
            </a:r>
          </a:p>
        </p:txBody>
      </p:sp>
      <p:sp>
        <p:nvSpPr>
          <p:cNvPr id="349198" name="Oval 14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003274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4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49199" name="Oval 15"/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rgbClr val="003274"/>
                </a:solidFill>
              </a:rPr>
              <a:t>5</a:t>
            </a:r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303115" name="Picture 126" descr="Неолант1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511" r:id="rId1"/>
    <p:sldLayoutId id="2147489510" r:id="rId2"/>
    <p:sldLayoutId id="2147489509" r:id="rId3"/>
    <p:sldLayoutId id="2147489508" r:id="rId4"/>
    <p:sldLayoutId id="2147489507" r:id="rId5"/>
    <p:sldLayoutId id="2147489506" r:id="rId6"/>
    <p:sldLayoutId id="2147489505" r:id="rId7"/>
    <p:sldLayoutId id="2147489504" r:id="rId8"/>
    <p:sldLayoutId id="2147489503" r:id="rId9"/>
    <p:sldLayoutId id="2147489502" r:id="rId10"/>
    <p:sldLayoutId id="2147489501" r:id="rId11"/>
    <p:sldLayoutId id="2147489526" r:id="rId12"/>
  </p:sldLayoutIdLst>
  <p:transition>
    <p:wipe dir="r"/>
  </p:transition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20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21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1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713D5E8-42A2-4FA8-85A8-8F3C70D705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316421" name="Picture 126" descr="Неолант1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527" r:id="rId1"/>
    <p:sldLayoutId id="2147489521" r:id="rId2"/>
    <p:sldLayoutId id="2147489520" r:id="rId3"/>
    <p:sldLayoutId id="2147489519" r:id="rId4"/>
    <p:sldLayoutId id="2147489518" r:id="rId5"/>
    <p:sldLayoutId id="2147489517" r:id="rId6"/>
    <p:sldLayoutId id="2147489516" r:id="rId7"/>
    <p:sldLayoutId id="2147489515" r:id="rId8"/>
    <p:sldLayoutId id="2147489514" r:id="rId9"/>
    <p:sldLayoutId id="2147489513" r:id="rId10"/>
    <p:sldLayoutId id="2147489512" r:id="rId11"/>
  </p:sldLayoutIdLst>
  <p:transition>
    <p:wipe dir="r"/>
  </p:transition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5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6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22638A5-D4E4-4DDB-B250-0FE26DAC12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68" r:id="rId1"/>
    <p:sldLayoutId id="2147489267" r:id="rId2"/>
    <p:sldLayoutId id="2147489266" r:id="rId3"/>
    <p:sldLayoutId id="2147489265" r:id="rId4"/>
    <p:sldLayoutId id="2147489264" r:id="rId5"/>
    <p:sldLayoutId id="2147489263" r:id="rId6"/>
    <p:sldLayoutId id="2147489262" r:id="rId7"/>
    <p:sldLayoutId id="2147489261" r:id="rId8"/>
    <p:sldLayoutId id="2147489260" r:id="rId9"/>
    <p:sldLayoutId id="2147489259" r:id="rId10"/>
    <p:sldLayoutId id="2147489258" r:id="rId11"/>
  </p:sldLayoutIdLst>
  <p:transition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4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5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5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9"/>
          <p:cNvSpPr txBox="1">
            <a:spLocks noChangeArrowheads="1"/>
          </p:cNvSpPr>
          <p:nvPr/>
        </p:nvSpPr>
        <p:spPr bwMode="auto">
          <a:xfrm>
            <a:off x="300038" y="1671638"/>
            <a:ext cx="1822450" cy="36274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3200" dirty="0" smtClean="0">
                <a:solidFill>
                  <a:srgbClr val="5772B5"/>
                </a:solidFill>
              </a:rPr>
              <a:t>1</a:t>
            </a:r>
          </a:p>
        </p:txBody>
      </p:sp>
      <p:pic>
        <p:nvPicPr>
          <p:cNvPr id="39939" name="Picture 13" descr="ujkm,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195638"/>
            <a:ext cx="7596187" cy="465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02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5846763" y="1076325"/>
            <a:ext cx="360362" cy="360363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4103" name="Oval 12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624522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104" name="Oval 13"/>
          <p:cNvSpPr>
            <a:spLocks noChangeArrowheads="1"/>
          </p:cNvSpPr>
          <p:nvPr/>
        </p:nvSpPr>
        <p:spPr bwMode="auto">
          <a:xfrm>
            <a:off x="664527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105" name="Oval 14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704373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106" name="Oval 15"/>
          <p:cNvSpPr>
            <a:spLocks noChangeArrowheads="1"/>
          </p:cNvSpPr>
          <p:nvPr/>
        </p:nvSpPr>
        <p:spPr bwMode="auto">
          <a:xfrm>
            <a:off x="744378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9946" name="Picture 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85925" y="481013"/>
            <a:ext cx="11652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279" r:id="rId1"/>
    <p:sldLayoutId id="2147489278" r:id="rId2"/>
    <p:sldLayoutId id="2147489277" r:id="rId3"/>
    <p:sldLayoutId id="2147489276" r:id="rId4"/>
    <p:sldLayoutId id="2147489275" r:id="rId5"/>
    <p:sldLayoutId id="2147489274" r:id="rId6"/>
    <p:sldLayoutId id="2147489273" r:id="rId7"/>
    <p:sldLayoutId id="2147489272" r:id="rId8"/>
    <p:sldLayoutId id="2147489271" r:id="rId9"/>
    <p:sldLayoutId id="2147489270" r:id="rId10"/>
    <p:sldLayoutId id="2147489269" r:id="rId11"/>
  </p:sldLayoutIdLst>
  <p:transition>
    <p:split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9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20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9"/>
          <p:cNvSpPr txBox="1">
            <a:spLocks noChangeArrowheads="1"/>
          </p:cNvSpPr>
          <p:nvPr/>
        </p:nvSpPr>
        <p:spPr bwMode="auto">
          <a:xfrm>
            <a:off x="300038" y="1671638"/>
            <a:ext cx="1822450" cy="36274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3200" dirty="0" smtClean="0">
                <a:solidFill>
                  <a:srgbClr val="5772B5"/>
                </a:solidFill>
              </a:rPr>
              <a:t>2</a:t>
            </a:r>
          </a:p>
        </p:txBody>
      </p:sp>
      <p:pic>
        <p:nvPicPr>
          <p:cNvPr id="52227" name="Picture 13" descr="ujkm,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195638"/>
            <a:ext cx="7596187" cy="465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6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5846763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127" name="Oval 12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6245225" y="1076325"/>
            <a:ext cx="360363" cy="36036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rgbClr val="003274"/>
                </a:solidFill>
              </a:rPr>
              <a:t>2</a:t>
            </a:r>
          </a:p>
        </p:txBody>
      </p:sp>
      <p:sp>
        <p:nvSpPr>
          <p:cNvPr id="5128" name="Oval 13"/>
          <p:cNvSpPr>
            <a:spLocks noChangeArrowheads="1"/>
          </p:cNvSpPr>
          <p:nvPr/>
        </p:nvSpPr>
        <p:spPr bwMode="auto">
          <a:xfrm>
            <a:off x="664527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129" name="Oval 14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704373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130" name="Oval 15"/>
          <p:cNvSpPr>
            <a:spLocks noChangeArrowheads="1"/>
          </p:cNvSpPr>
          <p:nvPr/>
        </p:nvSpPr>
        <p:spPr bwMode="auto">
          <a:xfrm>
            <a:off x="744378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52234" name="Picture 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85925" y="481013"/>
            <a:ext cx="11652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290" r:id="rId1"/>
    <p:sldLayoutId id="2147489289" r:id="rId2"/>
    <p:sldLayoutId id="2147489288" r:id="rId3"/>
    <p:sldLayoutId id="2147489287" r:id="rId4"/>
    <p:sldLayoutId id="2147489286" r:id="rId5"/>
    <p:sldLayoutId id="2147489285" r:id="rId6"/>
    <p:sldLayoutId id="2147489284" r:id="rId7"/>
    <p:sldLayoutId id="2147489283" r:id="rId8"/>
    <p:sldLayoutId id="2147489282" r:id="rId9"/>
    <p:sldLayoutId id="2147489281" r:id="rId10"/>
    <p:sldLayoutId id="2147489280" r:id="rId11"/>
  </p:sldLayoutIdLst>
  <p:transition>
    <p:split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9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20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9"/>
          <p:cNvSpPr txBox="1">
            <a:spLocks noChangeArrowheads="1"/>
          </p:cNvSpPr>
          <p:nvPr/>
        </p:nvSpPr>
        <p:spPr bwMode="auto">
          <a:xfrm>
            <a:off x="300038" y="1671638"/>
            <a:ext cx="1822450" cy="36274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3200" dirty="0" smtClean="0">
                <a:solidFill>
                  <a:srgbClr val="5772B5"/>
                </a:solidFill>
              </a:rPr>
              <a:t>3</a:t>
            </a:r>
          </a:p>
        </p:txBody>
      </p:sp>
      <p:pic>
        <p:nvPicPr>
          <p:cNvPr id="64515" name="Picture 13" descr="ujkm,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195638"/>
            <a:ext cx="7596187" cy="471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6150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5846763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151" name="Oval 12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624522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152" name="Oval 13"/>
          <p:cNvSpPr>
            <a:spLocks noChangeArrowheads="1"/>
          </p:cNvSpPr>
          <p:nvPr/>
        </p:nvSpPr>
        <p:spPr bwMode="auto">
          <a:xfrm>
            <a:off x="6645275" y="1076325"/>
            <a:ext cx="360363" cy="36036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rgbClr val="003274"/>
                </a:solidFill>
              </a:rPr>
              <a:t>3</a:t>
            </a:r>
          </a:p>
        </p:txBody>
      </p:sp>
      <p:sp>
        <p:nvSpPr>
          <p:cNvPr id="6153" name="Oval 14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704373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154" name="Oval 15"/>
          <p:cNvSpPr>
            <a:spLocks noChangeArrowheads="1"/>
          </p:cNvSpPr>
          <p:nvPr/>
        </p:nvSpPr>
        <p:spPr bwMode="auto">
          <a:xfrm>
            <a:off x="744378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64522" name="Picture 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85925" y="481013"/>
            <a:ext cx="11652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301" r:id="rId1"/>
    <p:sldLayoutId id="2147489300" r:id="rId2"/>
    <p:sldLayoutId id="2147489299" r:id="rId3"/>
    <p:sldLayoutId id="2147489298" r:id="rId4"/>
    <p:sldLayoutId id="2147489297" r:id="rId5"/>
    <p:sldLayoutId id="2147489296" r:id="rId6"/>
    <p:sldLayoutId id="2147489295" r:id="rId7"/>
    <p:sldLayoutId id="2147489294" r:id="rId8"/>
    <p:sldLayoutId id="2147489293" r:id="rId9"/>
    <p:sldLayoutId id="2147489292" r:id="rId10"/>
    <p:sldLayoutId id="2147489291" r:id="rId11"/>
  </p:sldLayoutIdLst>
  <p:transition>
    <p:split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9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20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9"/>
          <p:cNvSpPr txBox="1">
            <a:spLocks noChangeArrowheads="1"/>
          </p:cNvSpPr>
          <p:nvPr/>
        </p:nvSpPr>
        <p:spPr bwMode="auto">
          <a:xfrm>
            <a:off x="300038" y="1671638"/>
            <a:ext cx="1822450" cy="36274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3200" dirty="0" smtClean="0">
                <a:solidFill>
                  <a:srgbClr val="5772B5"/>
                </a:solidFill>
              </a:rPr>
              <a:t>4</a:t>
            </a:r>
          </a:p>
        </p:txBody>
      </p:sp>
      <p:pic>
        <p:nvPicPr>
          <p:cNvPr id="76803" name="Picture 13" descr="ujkm,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195638"/>
            <a:ext cx="7596187" cy="471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7174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5846763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175" name="Oval 12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624522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176" name="Oval 13"/>
          <p:cNvSpPr>
            <a:spLocks noChangeArrowheads="1"/>
          </p:cNvSpPr>
          <p:nvPr/>
        </p:nvSpPr>
        <p:spPr bwMode="auto">
          <a:xfrm>
            <a:off x="664527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177" name="Oval 14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7043738" y="1076325"/>
            <a:ext cx="360362" cy="36036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rgbClr val="003274"/>
                </a:solidFill>
              </a:rPr>
              <a:t>4</a:t>
            </a:r>
          </a:p>
        </p:txBody>
      </p:sp>
      <p:sp>
        <p:nvSpPr>
          <p:cNvPr id="7178" name="Oval 15"/>
          <p:cNvSpPr>
            <a:spLocks noChangeArrowheads="1"/>
          </p:cNvSpPr>
          <p:nvPr/>
        </p:nvSpPr>
        <p:spPr bwMode="auto">
          <a:xfrm>
            <a:off x="744378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76810" name="Picture 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85925" y="481013"/>
            <a:ext cx="11652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312" r:id="rId1"/>
    <p:sldLayoutId id="2147489311" r:id="rId2"/>
    <p:sldLayoutId id="2147489310" r:id="rId3"/>
    <p:sldLayoutId id="2147489309" r:id="rId4"/>
    <p:sldLayoutId id="2147489308" r:id="rId5"/>
    <p:sldLayoutId id="2147489307" r:id="rId6"/>
    <p:sldLayoutId id="2147489306" r:id="rId7"/>
    <p:sldLayoutId id="2147489305" r:id="rId8"/>
    <p:sldLayoutId id="2147489304" r:id="rId9"/>
    <p:sldLayoutId id="2147489303" r:id="rId10"/>
    <p:sldLayoutId id="2147489302" r:id="rId11"/>
  </p:sldLayoutIdLst>
  <p:transition>
    <p:split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9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20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9"/>
          <p:cNvSpPr txBox="1">
            <a:spLocks noChangeArrowheads="1"/>
          </p:cNvSpPr>
          <p:nvPr/>
        </p:nvSpPr>
        <p:spPr bwMode="auto">
          <a:xfrm>
            <a:off x="300038" y="1671638"/>
            <a:ext cx="1822450" cy="36274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3200" dirty="0" smtClean="0">
                <a:solidFill>
                  <a:srgbClr val="5772B5"/>
                </a:solidFill>
              </a:rPr>
              <a:t>5</a:t>
            </a:r>
          </a:p>
        </p:txBody>
      </p:sp>
      <p:pic>
        <p:nvPicPr>
          <p:cNvPr id="89091" name="Picture 13" descr="ujkm,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195638"/>
            <a:ext cx="7596187" cy="471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8198" name="Oval 11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5846763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199" name="Oval 12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624522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200" name="Oval 13"/>
          <p:cNvSpPr>
            <a:spLocks noChangeArrowheads="1"/>
          </p:cNvSpPr>
          <p:nvPr/>
        </p:nvSpPr>
        <p:spPr bwMode="auto">
          <a:xfrm>
            <a:off x="6645275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201" name="Oval 14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7043738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202" name="Oval 15"/>
          <p:cNvSpPr>
            <a:spLocks noChangeArrowheads="1"/>
          </p:cNvSpPr>
          <p:nvPr/>
        </p:nvSpPr>
        <p:spPr bwMode="auto">
          <a:xfrm>
            <a:off x="7443788" y="1076325"/>
            <a:ext cx="360362" cy="36036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 dirty="0">
                <a:solidFill>
                  <a:srgbClr val="003274"/>
                </a:solidFill>
              </a:rPr>
              <a:t>5</a:t>
            </a:r>
          </a:p>
        </p:txBody>
      </p:sp>
      <p:pic>
        <p:nvPicPr>
          <p:cNvPr id="89098" name="Picture 2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685925" y="481013"/>
            <a:ext cx="11652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522" r:id="rId1"/>
    <p:sldLayoutId id="2147489324" r:id="rId2"/>
    <p:sldLayoutId id="2147489323" r:id="rId3"/>
    <p:sldLayoutId id="2147489322" r:id="rId4"/>
    <p:sldLayoutId id="2147489321" r:id="rId5"/>
    <p:sldLayoutId id="2147489320" r:id="rId6"/>
    <p:sldLayoutId id="2147489319" r:id="rId7"/>
    <p:sldLayoutId id="2147489318" r:id="rId8"/>
    <p:sldLayoutId id="2147489317" r:id="rId9"/>
    <p:sldLayoutId id="2147489316" r:id="rId10"/>
    <p:sldLayoutId id="2147489315" r:id="rId11"/>
    <p:sldLayoutId id="2147489314" r:id="rId12"/>
    <p:sldLayoutId id="2147489523" r:id="rId13"/>
    <p:sldLayoutId id="2147489313" r:id="rId14"/>
  </p:sldLayoutIdLst>
  <p:transition>
    <p:split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22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23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3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50" name="Группа 15"/>
          <p:cNvGrpSpPr>
            <a:grpSpLocks/>
          </p:cNvGrpSpPr>
          <p:nvPr/>
        </p:nvGrpSpPr>
        <p:grpSpPr bwMode="auto">
          <a:xfrm>
            <a:off x="0" y="1200150"/>
            <a:ext cx="9144000" cy="5191125"/>
            <a:chOff x="-32" y="1200149"/>
            <a:chExt cx="9144064" cy="5191125"/>
          </a:xfrm>
        </p:grpSpPr>
        <p:pic>
          <p:nvPicPr>
            <p:cNvPr id="104460" name="Picture 2" descr="C:\Users\Vlad\Documents\Курская АЭС\2010\Создание трехмерной модели главного корпуса 1\03.08.10\Pictures 03-08-2010 КуАЭС Д-я и МЗ тех\9.JPG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b="2290"/>
            <a:stretch>
              <a:fillRect/>
            </a:stretch>
          </p:blipFill>
          <p:spPr bwMode="auto">
            <a:xfrm>
              <a:off x="-32" y="1200150"/>
              <a:ext cx="9144064" cy="518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4" name="Прямоугольник 13"/>
            <p:cNvSpPr/>
            <p:nvPr/>
          </p:nvSpPr>
          <p:spPr bwMode="auto">
            <a:xfrm>
              <a:off x="-32" y="1200149"/>
              <a:ext cx="9144064" cy="519112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n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4488"/>
            <a:ext cx="8207375" cy="41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62EE193-E7BB-4E54-8ACB-01AAFE13C4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4453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3454400"/>
            <a:ext cx="82073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223" name="Oval 1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926263" y="1022350"/>
            <a:ext cx="287337" cy="287338"/>
          </a:xfrm>
          <a:prstGeom prst="ellipse">
            <a:avLst/>
          </a:prstGeom>
          <a:solidFill>
            <a:schemeClr val="hlink"/>
          </a:solidFill>
          <a:ln w="19050" algn="ctr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224" name="Oval 12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31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9225" name="Oval 13"/>
          <p:cNvSpPr>
            <a:spLocks noChangeArrowheads="1"/>
          </p:cNvSpPr>
          <p:nvPr/>
        </p:nvSpPr>
        <p:spPr bwMode="auto">
          <a:xfrm>
            <a:off x="770255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dirty="0">
                <a:solidFill>
                  <a:schemeClr val="hlink"/>
                </a:solidFill>
              </a:rPr>
              <a:t>3</a:t>
            </a:r>
          </a:p>
        </p:txBody>
      </p:sp>
      <p:sp>
        <p:nvSpPr>
          <p:cNvPr id="9226" name="Oval 14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809148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4</a:t>
            </a:r>
            <a:endParaRPr lang="ru-RU" dirty="0">
              <a:solidFill>
                <a:schemeClr val="hlink"/>
              </a:solidFill>
            </a:endParaRPr>
          </a:p>
        </p:txBody>
      </p:sp>
      <p:sp>
        <p:nvSpPr>
          <p:cNvPr id="9227" name="Oval 15"/>
          <p:cNvSpPr>
            <a:spLocks noChangeArrowheads="1"/>
          </p:cNvSpPr>
          <p:nvPr/>
        </p:nvSpPr>
        <p:spPr bwMode="auto">
          <a:xfrm>
            <a:off x="848042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dirty="0">
                <a:solidFill>
                  <a:schemeClr val="hlink"/>
                </a:solidFill>
              </a:rPr>
              <a:t>5</a:t>
            </a:r>
            <a:endParaRPr lang="ru-RU" dirty="0">
              <a:solidFill>
                <a:schemeClr val="hlink"/>
              </a:solidFill>
            </a:endParaRPr>
          </a:p>
        </p:txBody>
      </p:sp>
      <p:pic>
        <p:nvPicPr>
          <p:cNvPr id="2" name="Picture 126" descr="Неолант1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38125" y="6477000"/>
            <a:ext cx="16494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335" r:id="rId1"/>
    <p:sldLayoutId id="2147489334" r:id="rId2"/>
    <p:sldLayoutId id="2147489333" r:id="rId3"/>
    <p:sldLayoutId id="2147489332" r:id="rId4"/>
    <p:sldLayoutId id="2147489331" r:id="rId5"/>
    <p:sldLayoutId id="2147489330" r:id="rId6"/>
    <p:sldLayoutId id="2147489329" r:id="rId7"/>
    <p:sldLayoutId id="2147489328" r:id="rId8"/>
    <p:sldLayoutId id="2147489327" r:id="rId9"/>
    <p:sldLayoutId id="2147489326" r:id="rId10"/>
    <p:sldLayoutId id="2147489325" r:id="rId11"/>
  </p:sldLayoutIdLst>
  <p:transition>
    <p:wipe dir="r"/>
  </p:transition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19"/>
        </a:buBlip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Blip>
          <a:blip r:embed="rId20"/>
        </a:buBlip>
        <a:defRPr sz="2400" b="1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6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82.png"/><Relationship Id="rId3" Type="http://schemas.openxmlformats.org/officeDocument/2006/relationships/image" Target="../media/image10.jpeg"/><Relationship Id="rId7" Type="http://schemas.openxmlformats.org/officeDocument/2006/relationships/image" Target="../media/image78.wmf"/><Relationship Id="rId12" Type="http://schemas.openxmlformats.org/officeDocument/2006/relationships/image" Target="../media/image81.pn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80.wmf"/><Relationship Id="rId5" Type="http://schemas.openxmlformats.org/officeDocument/2006/relationships/image" Target="../media/image77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79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87.wmf"/><Relationship Id="rId3" Type="http://schemas.openxmlformats.org/officeDocument/2006/relationships/image" Target="../media/image10.jpeg"/><Relationship Id="rId7" Type="http://schemas.openxmlformats.org/officeDocument/2006/relationships/image" Target="../media/image84.wmf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86.wmf"/><Relationship Id="rId5" Type="http://schemas.openxmlformats.org/officeDocument/2006/relationships/image" Target="../media/image83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8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100.wmf"/><Relationship Id="rId3" Type="http://schemas.openxmlformats.org/officeDocument/2006/relationships/image" Target="../media/image10.jpeg"/><Relationship Id="rId7" Type="http://schemas.openxmlformats.org/officeDocument/2006/relationships/image" Target="../media/image97.w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99.wmf"/><Relationship Id="rId5" Type="http://schemas.openxmlformats.org/officeDocument/2006/relationships/image" Target="../media/image96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9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8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85.xml"/><Relationship Id="rId6" Type="http://schemas.openxmlformats.org/officeDocument/2006/relationships/image" Target="../media/image33.jpe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0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jp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17" Type="http://schemas.openxmlformats.org/officeDocument/2006/relationships/image" Target="../media/image53.jpeg"/><Relationship Id="rId2" Type="http://schemas.openxmlformats.org/officeDocument/2006/relationships/image" Target="../media/image38.png"/><Relationship Id="rId16" Type="http://schemas.openxmlformats.org/officeDocument/2006/relationships/image" Target="../media/image52.jpg"/><Relationship Id="rId20" Type="http://schemas.openxmlformats.org/officeDocument/2006/relationships/image" Target="../media/image56.jpg"/><Relationship Id="rId1" Type="http://schemas.openxmlformats.org/officeDocument/2006/relationships/slideLayout" Target="../slideLayouts/slideLayout290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emf"/><Relationship Id="rId5" Type="http://schemas.openxmlformats.org/officeDocument/2006/relationships/image" Target="../media/image41.png"/><Relationship Id="rId15" Type="http://schemas.openxmlformats.org/officeDocument/2006/relationships/image" Target="../media/image51.jpg"/><Relationship Id="rId23" Type="http://schemas.openxmlformats.org/officeDocument/2006/relationships/image" Target="../media/image59.jpeg"/><Relationship Id="rId10" Type="http://schemas.openxmlformats.org/officeDocument/2006/relationships/image" Target="../media/image46.png"/><Relationship Id="rId19" Type="http://schemas.openxmlformats.org/officeDocument/2006/relationships/image" Target="../media/image55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90.xml"/><Relationship Id="rId4" Type="http://schemas.openxmlformats.org/officeDocument/2006/relationships/image" Target="../media/image6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8" name="Picture 2" descr="Рис 3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3045699" y="4211761"/>
            <a:ext cx="2424935" cy="220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0756" name="Picture 4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4951" t="14754" r="16206" b="10336"/>
          <a:stretch>
            <a:fillRect/>
          </a:stretch>
        </p:blipFill>
        <p:spPr bwMode="auto">
          <a:xfrm>
            <a:off x="4903233" y="1055797"/>
            <a:ext cx="3973248" cy="321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0757" name="Picture 5" descr="N:\!!!!!КОНФЕРЕНЦИЯ!!!!!!!!!!!\Сборка камеры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tretch>
            <a:fillRect/>
          </a:stretch>
        </p:blipFill>
        <p:spPr bwMode="auto">
          <a:xfrm>
            <a:off x="1" y="971934"/>
            <a:ext cx="3515710" cy="34481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</p:pic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1056290" y="1797269"/>
            <a:ext cx="7501974" cy="302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ru-RU" sz="3200" dirty="0" smtClean="0">
                <a:solidFill>
                  <a:srgbClr val="002060"/>
                </a:solidFill>
                <a:latin typeface="Tahoma" pitchFamily="34" charset="0"/>
              </a:rPr>
              <a:t>ПРИМЕНЕНИЕ АДДИТИВНЫХ ТЕХНОЛОГИЙ  ПРИ РАЗРАБОТКЕ ОБРАЗЦОВ НОВОЙ ТЕХНИКИ</a:t>
            </a:r>
            <a:endParaRPr lang="en-GB" sz="3200" dirty="0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279400" y="5663871"/>
            <a:ext cx="8653791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ru-RU" sz="2800" dirty="0">
                <a:solidFill>
                  <a:srgbClr val="2972A7"/>
                </a:solidFill>
                <a:latin typeface="Tahoma" pitchFamily="34" charset="0"/>
              </a:rPr>
              <a:t>Чернышев А.В</a:t>
            </a:r>
            <a:r>
              <a:rPr lang="ru-RU" sz="2800" dirty="0" smtClean="0">
                <a:solidFill>
                  <a:srgbClr val="2972A7"/>
                </a:solidFill>
                <a:latin typeface="Tahoma" pitchFamily="34" charset="0"/>
              </a:rPr>
              <a:t>.</a:t>
            </a:r>
          </a:p>
          <a:p>
            <a:pPr>
              <a:defRPr/>
            </a:pPr>
            <a:r>
              <a:rPr lang="ru-RU" sz="2400" dirty="0" smtClean="0">
                <a:solidFill>
                  <a:srgbClr val="2972A7"/>
                </a:solidFill>
                <a:latin typeface="Tahoma" pitchFamily="34" charset="0"/>
              </a:rPr>
              <a:t>д.т.н., профессор </a:t>
            </a:r>
            <a:endParaRPr lang="en-US" sz="2400" dirty="0" smtClean="0">
              <a:solidFill>
                <a:srgbClr val="2972A7"/>
              </a:solidFill>
              <a:latin typeface="Tahoma" pitchFamily="34" charset="0"/>
            </a:endParaRPr>
          </a:p>
          <a:p>
            <a:pPr>
              <a:defRPr/>
            </a:pPr>
            <a:r>
              <a:rPr lang="ru-RU" sz="2800" dirty="0" smtClean="0">
                <a:solidFill>
                  <a:srgbClr val="2972A7"/>
                </a:solidFill>
                <a:latin typeface="Tahoma" pitchFamily="34" charset="0"/>
              </a:rPr>
              <a:t> </a:t>
            </a:r>
            <a:r>
              <a:rPr lang="ru-RU" sz="2800" dirty="0">
                <a:solidFill>
                  <a:srgbClr val="2972A7"/>
                </a:solidFill>
                <a:latin typeface="Tahoma" pitchFamily="34" charset="0"/>
              </a:rPr>
              <a:t>МГТУ им. Н.Э.Баумана</a:t>
            </a:r>
          </a:p>
          <a:p>
            <a:pPr>
              <a:defRPr/>
            </a:pPr>
            <a:endParaRPr lang="ru-RU" sz="2800" dirty="0">
              <a:solidFill>
                <a:srgbClr val="2972A7"/>
              </a:solidFill>
              <a:latin typeface="Tahom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1086835"/>
            <a:ext cx="9144000" cy="89863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54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73000">
                <a:schemeClr val="bg1">
                  <a:alpha val="8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15338" y="35647"/>
            <a:ext cx="685852" cy="79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01600" y="189186"/>
            <a:ext cx="792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5388"/>
            <a:ext cx="9144000" cy="5148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40BEF0-3234-4BB6-9439-8A8F2F4A24B8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68300" y="412750"/>
            <a:ext cx="87757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lIns="0" tIns="0" rIns="0" bIns="0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ru-RU" sz="2800" dirty="0">
                <a:solidFill>
                  <a:schemeClr val="tx2"/>
                </a:solidFill>
              </a:rPr>
              <a:t>3</a:t>
            </a:r>
            <a:r>
              <a:rPr lang="en-US" sz="2800" dirty="0">
                <a:solidFill>
                  <a:schemeClr val="tx2"/>
                </a:solidFill>
              </a:rPr>
              <a:t>D </a:t>
            </a:r>
            <a:r>
              <a:rPr lang="ru-RU" sz="2800" dirty="0">
                <a:solidFill>
                  <a:schemeClr val="tx2"/>
                </a:solidFill>
              </a:rPr>
              <a:t>модель автоматизированного комплекса пробоподготовки</a:t>
            </a:r>
          </a:p>
        </p:txBody>
      </p:sp>
      <p:pic>
        <p:nvPicPr>
          <p:cNvPr id="346116" name="Picture 4"/>
          <p:cNvPicPr>
            <a:picLocks noChangeAspect="1" noChangeArrowheads="1"/>
          </p:cNvPicPr>
          <p:nvPr/>
        </p:nvPicPr>
        <p:blipFill>
          <a:blip r:embed="rId4" cstate="print"/>
          <a:srcRect l="14951" t="14754" r="16206" b="10336"/>
          <a:stretch>
            <a:fillRect/>
          </a:stretch>
        </p:blipFill>
        <p:spPr bwMode="auto">
          <a:xfrm>
            <a:off x="1600200" y="1219201"/>
            <a:ext cx="6324600" cy="512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E52ADF-BD7F-4E32-8834-2386C3B0BE00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344066" name="TextBox 6"/>
          <p:cNvSpPr txBox="1">
            <a:spLocks noChangeArrowheads="1"/>
          </p:cNvSpPr>
          <p:nvPr/>
        </p:nvSpPr>
        <p:spPr bwMode="auto">
          <a:xfrm>
            <a:off x="4194175" y="1263650"/>
            <a:ext cx="755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431800"/>
            <a:ext cx="91440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lIns="0" tIns="0" rIns="0" bIns="0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ru-RU" sz="2800" dirty="0">
                <a:solidFill>
                  <a:schemeClr val="bg1"/>
                </a:solidFill>
              </a:rPr>
              <a:t>Блок перемешивания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ru-RU" sz="2800" dirty="0">
                <a:solidFill>
                  <a:schemeClr val="bg1"/>
                </a:solidFill>
              </a:rPr>
              <a:t>инкубации</a:t>
            </a:r>
            <a:r>
              <a:rPr lang="en-US" sz="2800" dirty="0">
                <a:solidFill>
                  <a:schemeClr val="bg1"/>
                </a:solidFill>
              </a:rPr>
              <a:t>,</a:t>
            </a:r>
            <a:r>
              <a:rPr lang="ru-RU" sz="2800" dirty="0">
                <a:solidFill>
                  <a:schemeClr val="bg1"/>
                </a:solidFill>
              </a:rPr>
              <a:t> сепарации</a:t>
            </a:r>
          </a:p>
        </p:txBody>
      </p:sp>
      <p:pic>
        <p:nvPicPr>
          <p:cNvPr id="344068" name="Picture 2" descr="C:\Users\Atamasow\Desktop\ДЛЯ ПРЕЗЕНТАЦИИ\Блок-реактор.png"/>
          <p:cNvPicPr>
            <a:picLocks noChangeAspect="1" noChangeArrowheads="1"/>
          </p:cNvPicPr>
          <p:nvPr/>
        </p:nvPicPr>
        <p:blipFill>
          <a:blip r:embed="rId3" cstate="print"/>
          <a:srcRect l="40422" b="11758"/>
          <a:stretch>
            <a:fillRect/>
          </a:stretch>
        </p:blipFill>
        <p:spPr bwMode="auto">
          <a:xfrm>
            <a:off x="563563" y="1446213"/>
            <a:ext cx="3467100" cy="385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9" name="Picture 2" descr="C:\Users\atamasov\YandexDisk\Атамасов Дипломный проект\DIPLOMA_DRAWINGS\IMG_13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4900" y="1681163"/>
            <a:ext cx="2735263" cy="364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407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225" y="1866900"/>
            <a:ext cx="294322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071" name="TextBox 14"/>
          <p:cNvSpPr txBox="1">
            <a:spLocks noChangeArrowheads="1"/>
          </p:cNvSpPr>
          <p:nvPr/>
        </p:nvSpPr>
        <p:spPr bwMode="auto">
          <a:xfrm>
            <a:off x="1344320" y="5643563"/>
            <a:ext cx="20944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3D </a:t>
            </a:r>
            <a:r>
              <a:rPr lang="ru-RU" sz="2000" dirty="0">
                <a:latin typeface="Calibri" panose="020F0502020204030204" pitchFamily="34" charset="0"/>
              </a:rPr>
              <a:t>модель блока</a:t>
            </a:r>
          </a:p>
        </p:txBody>
      </p:sp>
      <p:sp>
        <p:nvSpPr>
          <p:cNvPr id="344072" name="TextBox 14"/>
          <p:cNvSpPr txBox="1">
            <a:spLocks noChangeArrowheads="1"/>
          </p:cNvSpPr>
          <p:nvPr/>
        </p:nvSpPr>
        <p:spPr bwMode="auto">
          <a:xfrm>
            <a:off x="5259494" y="5643563"/>
            <a:ext cx="22501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AF </a:t>
            </a:r>
            <a:r>
              <a:rPr lang="ru-RU" sz="2000" dirty="0">
                <a:latin typeface="Calibri" panose="020F0502020204030204" pitchFamily="34" charset="0"/>
              </a:rPr>
              <a:t>прототип блока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5" descr="N:\!!!!!КОНФЕРЕНЦИЯ!!!!!!!!!!!\Сборка камер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876" y="2213361"/>
            <a:ext cx="4153124" cy="407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1125" y="1366838"/>
            <a:ext cx="459898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u="sng" dirty="0">
                <a:solidFill>
                  <a:srgbClr val="003274"/>
                </a:solidFill>
                <a:latin typeface="Calibri" panose="020F0502020204030204" pitchFamily="34" charset="0"/>
              </a:rPr>
              <a:t>Цель работы:</a:t>
            </a:r>
            <a:endParaRPr lang="en-US" sz="2800" u="sng" dirty="0">
              <a:solidFill>
                <a:srgbClr val="003274"/>
              </a:solidFill>
              <a:latin typeface="Calibri" panose="020F0502020204030204" pitchFamily="34" charset="0"/>
            </a:endParaRPr>
          </a:p>
          <a:p>
            <a:r>
              <a:rPr lang="ru-RU" sz="2800" dirty="0" smtClean="0">
                <a:solidFill>
                  <a:srgbClr val="003274"/>
                </a:solidFill>
                <a:latin typeface="Calibri" panose="020F0502020204030204" pitchFamily="34" charset="0"/>
              </a:rPr>
              <a:t>экспериментальное </a:t>
            </a:r>
            <a:r>
              <a:rPr lang="ru-RU" sz="2800" dirty="0">
                <a:solidFill>
                  <a:srgbClr val="003274"/>
                </a:solidFill>
                <a:latin typeface="Calibri" panose="020F0502020204030204" pitchFamily="34" charset="0"/>
              </a:rPr>
              <a:t>и расчетно-теоретическое исследование двухфазного нестационарного течения жидкости </a:t>
            </a:r>
            <a:r>
              <a:rPr lang="ru-RU" sz="2800" dirty="0" smtClean="0">
                <a:solidFill>
                  <a:srgbClr val="003274"/>
                </a:solidFill>
                <a:latin typeface="Calibri" panose="020F0502020204030204" pitchFamily="34" charset="0"/>
              </a:rPr>
              <a:t>и создание блока </a:t>
            </a:r>
            <a:r>
              <a:rPr lang="ru-RU" sz="2800" dirty="0">
                <a:solidFill>
                  <a:srgbClr val="003274"/>
                </a:solidFill>
                <a:latin typeface="Calibri" panose="020F0502020204030204" pitchFamily="34" charset="0"/>
              </a:rPr>
              <a:t>вакуумной сепарации </a:t>
            </a:r>
            <a:r>
              <a:rPr lang="ru-RU" sz="2800" dirty="0" smtClean="0">
                <a:solidFill>
                  <a:srgbClr val="003274"/>
                </a:solidFill>
                <a:latin typeface="Calibri" panose="020F0502020204030204" pitchFamily="34" charset="0"/>
              </a:rPr>
              <a:t>ДНК</a:t>
            </a:r>
            <a:endParaRPr lang="ru-RU" sz="2800" dirty="0">
              <a:solidFill>
                <a:srgbClr val="003274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1000" y="396875"/>
            <a:ext cx="87630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lIns="0" tIns="0" rIns="0" bIns="0" anchor="ctr"/>
          <a:lstStyle/>
          <a:p>
            <a:pPr eaLnBrk="0" fontAlgn="t" hangingPunct="0">
              <a:lnSpc>
                <a:spcPct val="90000"/>
              </a:lnSpc>
              <a:defRPr/>
            </a:pPr>
            <a:r>
              <a:rPr lang="ru-RU" sz="2800" dirty="0">
                <a:solidFill>
                  <a:schemeClr val="tx2"/>
                </a:solidFill>
              </a:rPr>
              <a:t>Исследование рабочих процессов и создание </a:t>
            </a:r>
            <a:r>
              <a:rPr lang="ru-RU" sz="2800" dirty="0" smtClean="0">
                <a:solidFill>
                  <a:schemeClr val="tx2"/>
                </a:solidFill>
              </a:rPr>
              <a:t>блока </a:t>
            </a:r>
            <a:r>
              <a:rPr lang="ru-RU" sz="2800" dirty="0">
                <a:solidFill>
                  <a:schemeClr val="tx2"/>
                </a:solidFill>
              </a:rPr>
              <a:t>вакуумной сепарации ДНК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3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dirty="0" smtClean="0">
                <a:solidFill>
                  <a:srgbClr val="FFFFFF"/>
                </a:solidFill>
                <a:cs typeface="Arial" charset="0"/>
              </a:rPr>
              <a:t>Блок вакуумной сепарации</a:t>
            </a:r>
          </a:p>
        </p:txBody>
      </p:sp>
      <p:sp>
        <p:nvSpPr>
          <p:cNvPr id="9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3CD7F9-130B-4156-984F-5A087A8B0D1B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358403" name="TextBox 11"/>
          <p:cNvSpPr txBox="1">
            <a:spLocks noChangeArrowheads="1"/>
          </p:cNvSpPr>
          <p:nvPr/>
        </p:nvSpPr>
        <p:spPr bwMode="auto">
          <a:xfrm>
            <a:off x="857250" y="2643188"/>
            <a:ext cx="2214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</a:rPr>
              <a:t>Отжиг праймеров</a:t>
            </a:r>
          </a:p>
        </p:txBody>
      </p:sp>
      <p:sp>
        <p:nvSpPr>
          <p:cNvPr id="358404" name="TextBox 12"/>
          <p:cNvSpPr txBox="1">
            <a:spLocks noChangeArrowheads="1"/>
          </p:cNvSpPr>
          <p:nvPr/>
        </p:nvSpPr>
        <p:spPr bwMode="auto">
          <a:xfrm>
            <a:off x="1000125" y="4572000"/>
            <a:ext cx="1949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</a:rPr>
              <a:t>Синтез цепи ДНК</a:t>
            </a:r>
          </a:p>
        </p:txBody>
      </p:sp>
      <p:sp>
        <p:nvSpPr>
          <p:cNvPr id="358405" name="TextBox 13"/>
          <p:cNvSpPr txBox="1">
            <a:spLocks noChangeArrowheads="1"/>
          </p:cNvSpPr>
          <p:nvPr/>
        </p:nvSpPr>
        <p:spPr bwMode="auto">
          <a:xfrm>
            <a:off x="5076825" y="1531938"/>
            <a:ext cx="3816350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Планшет с микропробирками;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Уплотнение;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Верхняя часть камеры;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Основание с приемными микропробирками;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Резиновое кольцо;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Нижняя часть камеры.</a:t>
            </a:r>
          </a:p>
        </p:txBody>
      </p:sp>
      <p:sp>
        <p:nvSpPr>
          <p:cNvPr id="358406" name="TextBox 14"/>
          <p:cNvSpPr txBox="1">
            <a:spLocks noChangeArrowheads="1"/>
          </p:cNvSpPr>
          <p:nvPr/>
        </p:nvSpPr>
        <p:spPr bwMode="auto">
          <a:xfrm>
            <a:off x="230187" y="1157288"/>
            <a:ext cx="4011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Общий </a:t>
            </a:r>
            <a:r>
              <a:rPr lang="ru-RU" sz="2800" dirty="0" smtClean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вид</a:t>
            </a:r>
            <a:endParaRPr lang="ru-RU" sz="2800" dirty="0">
              <a:solidFill>
                <a:srgbClr val="003274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358408" name="Рисунок 18" descr="Описание: 1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700213"/>
            <a:ext cx="4357687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358407" name="Picture 1" descr="Пугачук рис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5562" y="4025900"/>
            <a:ext cx="4666609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8238"/>
          </a:xfrm>
        </p:spPr>
        <p:txBody>
          <a:bodyPr/>
          <a:lstStyle/>
          <a:p>
            <a:pPr algn="ctr">
              <a:defRPr/>
            </a:pPr>
            <a:r>
              <a:rPr lang="ru-RU" sz="2800" dirty="0" smtClean="0"/>
              <a:t>Математическая модель процесса течения двухфазной смеси</a:t>
            </a:r>
          </a:p>
        </p:txBody>
      </p:sp>
      <p:sp>
        <p:nvSpPr>
          <p:cNvPr id="1029" name="Содержимое 2"/>
          <p:cNvSpPr>
            <a:spLocks noGrp="1"/>
          </p:cNvSpPr>
          <p:nvPr>
            <p:ph idx="1"/>
          </p:nvPr>
        </p:nvSpPr>
        <p:spPr>
          <a:xfrm>
            <a:off x="468313" y="1412875"/>
            <a:ext cx="8280400" cy="5040313"/>
          </a:xfrm>
        </p:spPr>
        <p:txBody>
          <a:bodyPr/>
          <a:lstStyle/>
          <a:p>
            <a:pPr>
              <a:buFontTx/>
              <a:buNone/>
            </a:pPr>
            <a:r>
              <a:rPr lang="ru-RU" sz="2000" b="1" dirty="0" smtClean="0">
                <a:solidFill>
                  <a:srgbClr val="003274"/>
                </a:solidFill>
              </a:rPr>
              <a:t>Допущения:</a:t>
            </a:r>
          </a:p>
          <a:p>
            <a:r>
              <a:rPr lang="ru-RU" sz="1600" b="1" dirty="0" smtClean="0">
                <a:solidFill>
                  <a:srgbClr val="003274"/>
                </a:solidFill>
              </a:rPr>
              <a:t>Течение изотермическое.</a:t>
            </a:r>
          </a:p>
          <a:p>
            <a:r>
              <a:rPr lang="ru-RU" sz="1600" b="1" dirty="0" smtClean="0">
                <a:solidFill>
                  <a:srgbClr val="003274"/>
                </a:solidFill>
              </a:rPr>
              <a:t>Жидкость несжимаема</a:t>
            </a:r>
          </a:p>
          <a:p>
            <a:r>
              <a:rPr lang="ru-RU" sz="1600" b="1" dirty="0" smtClean="0">
                <a:solidFill>
                  <a:srgbClr val="003274"/>
                </a:solidFill>
              </a:rPr>
              <a:t>Принимается вязкостный коэффициент сопротивления пористого тела:</a:t>
            </a:r>
          </a:p>
          <a:p>
            <a:pPr>
              <a:buFontTx/>
              <a:buNone/>
            </a:pPr>
            <a:r>
              <a:rPr lang="ru-RU" sz="1600" b="1" dirty="0" smtClean="0">
                <a:solidFill>
                  <a:srgbClr val="003274"/>
                </a:solidFill>
              </a:rPr>
              <a:t> </a:t>
            </a:r>
          </a:p>
          <a:p>
            <a:r>
              <a:rPr lang="ru-RU" sz="1600" b="1" dirty="0" smtClean="0">
                <a:solidFill>
                  <a:srgbClr val="003274"/>
                </a:solidFill>
              </a:rPr>
              <a:t>В качестве жидкости принимается вода, в качестве газа – воздух.</a:t>
            </a:r>
          </a:p>
          <a:p>
            <a:r>
              <a:rPr lang="ru-RU" sz="1600" b="1" dirty="0" smtClean="0">
                <a:solidFill>
                  <a:srgbClr val="003274"/>
                </a:solidFill>
              </a:rPr>
              <a:t>Газ принимается несжимаемым. </a:t>
            </a:r>
          </a:p>
          <a:p>
            <a:r>
              <a:rPr lang="ru-RU" sz="1600" b="1" dirty="0" smtClean="0">
                <a:solidFill>
                  <a:srgbClr val="003274"/>
                </a:solidFill>
              </a:rPr>
              <a:t>Пористое тело состоит из изотропного материала.</a:t>
            </a:r>
          </a:p>
          <a:p>
            <a:r>
              <a:rPr lang="ru-RU" sz="1600" b="1" dirty="0" smtClean="0">
                <a:solidFill>
                  <a:srgbClr val="003274"/>
                </a:solidFill>
              </a:rPr>
              <a:t>Вязкость жидкости и газа постоянны.</a:t>
            </a:r>
          </a:p>
          <a:p>
            <a:r>
              <a:rPr lang="ru-RU" sz="1600" b="1" dirty="0" smtClean="0">
                <a:solidFill>
                  <a:srgbClr val="003274"/>
                </a:solidFill>
              </a:rPr>
              <a:t>Принимается стандартная модель </a:t>
            </a:r>
            <a:r>
              <a:rPr lang="en-US" sz="1600" b="1" dirty="0" smtClean="0">
                <a:solidFill>
                  <a:srgbClr val="003274"/>
                </a:solidFill>
              </a:rPr>
              <a:t>k</a:t>
            </a:r>
            <a:r>
              <a:rPr lang="ru-RU" sz="1600" b="1" dirty="0" smtClean="0">
                <a:solidFill>
                  <a:srgbClr val="003274"/>
                </a:solidFill>
              </a:rPr>
              <a:t>-</a:t>
            </a:r>
            <a:r>
              <a:rPr lang="en-US" sz="1600" b="1" dirty="0" smtClean="0">
                <a:solidFill>
                  <a:srgbClr val="003274"/>
                </a:solidFill>
              </a:rPr>
              <a:t>ε</a:t>
            </a:r>
            <a:r>
              <a:rPr lang="ru-RU" sz="1600" b="1" dirty="0" smtClean="0">
                <a:solidFill>
                  <a:srgbClr val="003274"/>
                </a:solidFill>
              </a:rPr>
              <a:t> турбулентности.</a:t>
            </a:r>
          </a:p>
          <a:p>
            <a:r>
              <a:rPr lang="ru-RU" sz="1600" b="1" dirty="0" smtClean="0">
                <a:solidFill>
                  <a:srgbClr val="003274"/>
                </a:solidFill>
              </a:rPr>
              <a:t>Вода считается не смачивающей стенки ячейки. Угол смачивания принимается равным 45</a:t>
            </a:r>
            <a:r>
              <a:rPr lang="ru-RU" sz="1600" b="1" baseline="30000" dirty="0" smtClean="0">
                <a:solidFill>
                  <a:srgbClr val="003274"/>
                </a:solidFill>
              </a:rPr>
              <a:t>°</a:t>
            </a:r>
            <a:r>
              <a:rPr lang="ru-RU" sz="1600" b="1" dirty="0" smtClean="0">
                <a:solidFill>
                  <a:srgbClr val="003274"/>
                </a:solidFill>
              </a:rPr>
              <a:t>.</a:t>
            </a:r>
          </a:p>
          <a:p>
            <a:pPr>
              <a:buFontTx/>
              <a:buNone/>
            </a:pPr>
            <a:endParaRPr lang="ru-RU" sz="1200" b="1" dirty="0" smtClean="0">
              <a:solidFill>
                <a:srgbClr val="003274"/>
              </a:solidFill>
            </a:endParaRP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8D07EB-033A-49EC-869A-246EDE4E866A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10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836613" y="2960688"/>
          <a:ext cx="2209800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Equation" r:id="rId4" imgW="1397000" imgH="228600" progId="">
                  <p:embed/>
                </p:oleObj>
              </mc:Choice>
              <mc:Fallback>
                <p:oleObj name="Equation" r:id="rId4" imgW="1397000" imgH="228600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613" y="2960688"/>
                        <a:ext cx="2209800" cy="360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8238"/>
          </a:xfrm>
        </p:spPr>
        <p:txBody>
          <a:bodyPr/>
          <a:lstStyle/>
          <a:p>
            <a:pPr algn="ctr">
              <a:defRPr/>
            </a:pPr>
            <a:r>
              <a:rPr lang="ru-RU" sz="2800" dirty="0" smtClean="0"/>
              <a:t>Математическая модель процесса течения двухфазной смеси</a:t>
            </a:r>
          </a:p>
        </p:txBody>
      </p:sp>
      <p:sp>
        <p:nvSpPr>
          <p:cNvPr id="2055" name="Содержимое 2"/>
          <p:cNvSpPr>
            <a:spLocks noGrp="1"/>
          </p:cNvSpPr>
          <p:nvPr>
            <p:ph idx="1"/>
          </p:nvPr>
        </p:nvSpPr>
        <p:spPr>
          <a:xfrm>
            <a:off x="468313" y="1271588"/>
            <a:ext cx="8207375" cy="4527550"/>
          </a:xfrm>
        </p:spPr>
        <p:txBody>
          <a:bodyPr/>
          <a:lstStyle/>
          <a:p>
            <a:pPr>
              <a:buFontTx/>
              <a:buNone/>
            </a:pPr>
            <a:r>
              <a:rPr lang="ru-RU" sz="1800" dirty="0" smtClean="0">
                <a:solidFill>
                  <a:srgbClr val="003274"/>
                </a:solidFill>
              </a:rPr>
              <a:t>Уравнения движения для фазовой области:</a:t>
            </a:r>
          </a:p>
          <a:p>
            <a:r>
              <a:rPr lang="ru-RU" sz="1800" dirty="0" smtClean="0">
                <a:solidFill>
                  <a:srgbClr val="003274"/>
                </a:solidFill>
              </a:rPr>
              <a:t>Уравнения Навье-Стокса</a:t>
            </a:r>
          </a:p>
          <a:p>
            <a:endParaRPr lang="ru-RU" sz="1800" dirty="0" smtClean="0">
              <a:solidFill>
                <a:srgbClr val="003274"/>
              </a:solidFill>
            </a:endParaRPr>
          </a:p>
          <a:p>
            <a:endParaRPr lang="ru-RU" sz="1800" dirty="0" smtClean="0">
              <a:solidFill>
                <a:srgbClr val="003274"/>
              </a:solidFill>
            </a:endParaRPr>
          </a:p>
          <a:p>
            <a:endParaRPr lang="ru-RU" sz="1800" dirty="0" smtClean="0">
              <a:solidFill>
                <a:srgbClr val="003274"/>
              </a:solidFill>
            </a:endParaRPr>
          </a:p>
          <a:p>
            <a:endParaRPr lang="ru-RU" sz="1800" dirty="0" smtClean="0">
              <a:solidFill>
                <a:srgbClr val="003274"/>
              </a:solidFill>
            </a:endParaRPr>
          </a:p>
          <a:p>
            <a:endParaRPr lang="ru-RU" sz="1800" dirty="0" smtClean="0">
              <a:solidFill>
                <a:srgbClr val="003274"/>
              </a:solidFill>
            </a:endParaRPr>
          </a:p>
          <a:p>
            <a:r>
              <a:rPr lang="ru-RU" sz="1800" dirty="0" smtClean="0">
                <a:solidFill>
                  <a:srgbClr val="003274"/>
                </a:solidFill>
              </a:rPr>
              <a:t>Уравнение неразрывности:</a:t>
            </a:r>
          </a:p>
          <a:p>
            <a:pPr>
              <a:buFontTx/>
              <a:buNone/>
            </a:pPr>
            <a:endParaRPr lang="ru-RU" sz="1800" dirty="0" smtClean="0">
              <a:solidFill>
                <a:srgbClr val="003274"/>
              </a:solidFill>
            </a:endParaRPr>
          </a:p>
          <a:p>
            <a:r>
              <a:rPr lang="ru-RU" sz="1800" dirty="0" smtClean="0">
                <a:solidFill>
                  <a:srgbClr val="003274"/>
                </a:solidFill>
              </a:rPr>
              <a:t>Уравнения </a:t>
            </a:r>
            <a:r>
              <a:rPr lang="en-US" sz="1800" dirty="0" smtClean="0">
                <a:solidFill>
                  <a:srgbClr val="003274"/>
                </a:solidFill>
              </a:rPr>
              <a:t>k</a:t>
            </a:r>
            <a:r>
              <a:rPr lang="ru-RU" sz="1800" dirty="0" smtClean="0">
                <a:solidFill>
                  <a:srgbClr val="003274"/>
                </a:solidFill>
              </a:rPr>
              <a:t>-</a:t>
            </a:r>
            <a:r>
              <a:rPr lang="en-US" sz="1800" dirty="0" smtClean="0">
                <a:solidFill>
                  <a:srgbClr val="003274"/>
                </a:solidFill>
              </a:rPr>
              <a:t>ε </a:t>
            </a:r>
            <a:r>
              <a:rPr lang="ru-RU" sz="1800" dirty="0" smtClean="0">
                <a:solidFill>
                  <a:srgbClr val="003274"/>
                </a:solidFill>
              </a:rPr>
              <a:t>турбулентности:</a:t>
            </a:r>
          </a:p>
          <a:p>
            <a:pPr>
              <a:buFontTx/>
              <a:buNone/>
            </a:pPr>
            <a:endParaRPr lang="ru-RU" sz="1800" dirty="0" smtClean="0">
              <a:solidFill>
                <a:srgbClr val="003274"/>
              </a:solidFill>
            </a:endParaRPr>
          </a:p>
          <a:p>
            <a:endParaRPr lang="ru-RU" sz="1200" dirty="0" smtClean="0">
              <a:solidFill>
                <a:srgbClr val="003274"/>
              </a:solidFill>
            </a:endParaRPr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C8C48F-E9C8-44F7-AE28-793187700000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205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05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0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pSp>
        <p:nvGrpSpPr>
          <p:cNvPr id="2059" name="Группа 16"/>
          <p:cNvGrpSpPr>
            <a:grpSpLocks/>
          </p:cNvGrpSpPr>
          <p:nvPr/>
        </p:nvGrpSpPr>
        <p:grpSpPr bwMode="auto">
          <a:xfrm>
            <a:off x="1047750" y="2146300"/>
            <a:ext cx="2349500" cy="1527175"/>
            <a:chOff x="604838" y="2349500"/>
            <a:chExt cx="2349500" cy="1527175"/>
          </a:xfrm>
        </p:grpSpPr>
        <p:graphicFrame>
          <p:nvGraphicFramePr>
            <p:cNvPr id="2050" name="Object 1"/>
            <p:cNvGraphicFramePr>
              <a:graphicFrameLocks noChangeAspect="1"/>
            </p:cNvGraphicFramePr>
            <p:nvPr/>
          </p:nvGraphicFramePr>
          <p:xfrm>
            <a:off x="684213" y="2349500"/>
            <a:ext cx="2047875" cy="447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2" name="Equation" r:id="rId4" imgW="1803400" imgH="393700" progId="">
                    <p:embed/>
                  </p:oleObj>
                </mc:Choice>
                <mc:Fallback>
                  <p:oleObj name="Equation" r:id="rId4" imgW="1803400" imgH="393700" progId="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4213" y="2349500"/>
                          <a:ext cx="2047875" cy="4476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1" name="Object 3"/>
            <p:cNvGraphicFramePr>
              <a:graphicFrameLocks noChangeAspect="1"/>
            </p:cNvGraphicFramePr>
            <p:nvPr/>
          </p:nvGraphicFramePr>
          <p:xfrm>
            <a:off x="604838" y="2852738"/>
            <a:ext cx="2157412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3" name="Equation" r:id="rId6" imgW="1828800" imgH="444240" progId="">
                    <p:embed/>
                  </p:oleObj>
                </mc:Choice>
                <mc:Fallback>
                  <p:oleObj name="Equation" r:id="rId6" imgW="1828800" imgH="444240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4838" y="2852738"/>
                          <a:ext cx="2157412" cy="5143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2" name="Object 5"/>
            <p:cNvGraphicFramePr>
              <a:graphicFrameLocks noChangeAspect="1"/>
            </p:cNvGraphicFramePr>
            <p:nvPr/>
          </p:nvGraphicFramePr>
          <p:xfrm>
            <a:off x="611188" y="3429000"/>
            <a:ext cx="2343150" cy="447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4" name="Equation" r:id="rId8" imgW="2032000" imgH="393700" progId="">
                    <p:embed/>
                  </p:oleObj>
                </mc:Choice>
                <mc:Fallback>
                  <p:oleObj name="Equation" r:id="rId8" imgW="2032000" imgH="393700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188" y="3429000"/>
                          <a:ext cx="2343150" cy="4476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6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aphicFrame>
        <p:nvGraphicFramePr>
          <p:cNvPr id="2053" name="Object 7"/>
          <p:cNvGraphicFramePr>
            <a:graphicFrameLocks noChangeAspect="1"/>
          </p:cNvGraphicFramePr>
          <p:nvPr/>
        </p:nvGraphicFramePr>
        <p:xfrm>
          <a:off x="1011238" y="3895725"/>
          <a:ext cx="889000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" name="Equation" r:id="rId10" imgW="558558" imgH="177723" progId="">
                  <p:embed/>
                </p:oleObj>
              </mc:Choice>
              <mc:Fallback>
                <p:oleObj name="Equation" r:id="rId10" imgW="558558" imgH="177723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1238" y="3895725"/>
                        <a:ext cx="889000" cy="287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61" name="Рисунок 18" descr="Уравнение для k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2788" y="4695825"/>
            <a:ext cx="6265862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Рисунок 19" descr="Уравнение для эпсилон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1838" y="5730875"/>
            <a:ext cx="6697662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8238"/>
          </a:xfrm>
        </p:spPr>
        <p:txBody>
          <a:bodyPr/>
          <a:lstStyle/>
          <a:p>
            <a:pPr algn="ctr">
              <a:defRPr/>
            </a:pPr>
            <a:r>
              <a:rPr lang="ru-RU" sz="2800" dirty="0" smtClean="0"/>
              <a:t>Математическая модель процесса течения двухфазной смеси</a:t>
            </a:r>
          </a:p>
        </p:txBody>
      </p:sp>
      <p:sp>
        <p:nvSpPr>
          <p:cNvPr id="3080" name="Содержимое 2"/>
          <p:cNvSpPr>
            <a:spLocks noGrp="1"/>
          </p:cNvSpPr>
          <p:nvPr>
            <p:ph idx="1"/>
          </p:nvPr>
        </p:nvSpPr>
        <p:spPr>
          <a:xfrm>
            <a:off x="457200" y="1230313"/>
            <a:ext cx="8229600" cy="4997450"/>
          </a:xfrm>
        </p:spPr>
        <p:txBody>
          <a:bodyPr/>
          <a:lstStyle/>
          <a:p>
            <a:pPr>
              <a:buFontTx/>
              <a:buNone/>
            </a:pPr>
            <a:r>
              <a:rPr lang="ru-RU" sz="1800" dirty="0" smtClean="0">
                <a:solidFill>
                  <a:srgbClr val="003274"/>
                </a:solidFill>
              </a:rPr>
              <a:t>Уравнения движения для пористой области:</a:t>
            </a:r>
          </a:p>
          <a:p>
            <a:r>
              <a:rPr lang="ru-RU" sz="1800" dirty="0" smtClean="0">
                <a:solidFill>
                  <a:srgbClr val="003274"/>
                </a:solidFill>
              </a:rPr>
              <a:t>Уравнение Дарси для течения через пористые тела:</a:t>
            </a:r>
          </a:p>
          <a:p>
            <a:pPr>
              <a:buFontTx/>
              <a:buNone/>
            </a:pPr>
            <a:r>
              <a:rPr lang="ru-RU" sz="1800" dirty="0" smtClean="0">
                <a:solidFill>
                  <a:srgbClr val="003274"/>
                </a:solidFill>
              </a:rPr>
              <a:t>где k –абсолютная проницаемость, k</a:t>
            </a:r>
            <a:r>
              <a:rPr lang="ru-RU" sz="1800" baseline="-25000" dirty="0" smtClean="0">
                <a:solidFill>
                  <a:srgbClr val="003274"/>
                </a:solidFill>
              </a:rPr>
              <a:t>i</a:t>
            </a:r>
            <a:r>
              <a:rPr lang="ru-RU" sz="1800" dirty="0" smtClean="0">
                <a:solidFill>
                  <a:srgbClr val="003274"/>
                </a:solidFill>
              </a:rPr>
              <a:t> (S</a:t>
            </a:r>
            <a:r>
              <a:rPr lang="ru-RU" sz="1800" baseline="-25000" dirty="0" smtClean="0">
                <a:solidFill>
                  <a:srgbClr val="003274"/>
                </a:solidFill>
              </a:rPr>
              <a:t>i</a:t>
            </a:r>
            <a:r>
              <a:rPr lang="ru-RU" sz="1800" dirty="0" smtClean="0">
                <a:solidFill>
                  <a:srgbClr val="003274"/>
                </a:solidFill>
              </a:rPr>
              <a:t>) – относительные фазовые проницаемости</a:t>
            </a:r>
          </a:p>
          <a:p>
            <a:r>
              <a:rPr lang="ru-RU" sz="1800" dirty="0" smtClean="0">
                <a:solidFill>
                  <a:srgbClr val="003274"/>
                </a:solidFill>
              </a:rPr>
              <a:t>Уравнение неразрывности:</a:t>
            </a:r>
          </a:p>
          <a:p>
            <a:r>
              <a:rPr lang="ru-RU" sz="1800" dirty="0" smtClean="0">
                <a:solidFill>
                  <a:srgbClr val="003274"/>
                </a:solidFill>
              </a:rPr>
              <a:t>Уравнение суммарной насыщенности:</a:t>
            </a:r>
          </a:p>
          <a:p>
            <a:r>
              <a:rPr lang="ru-RU" sz="1800" dirty="0" smtClean="0">
                <a:solidFill>
                  <a:srgbClr val="003274"/>
                </a:solidFill>
              </a:rPr>
              <a:t>Уравнения для капиллярного давления</a:t>
            </a:r>
          </a:p>
          <a:p>
            <a:pPr>
              <a:buFontTx/>
              <a:buNone/>
            </a:pPr>
            <a:endParaRPr lang="ru-RU" sz="1800" dirty="0" smtClean="0">
              <a:solidFill>
                <a:srgbClr val="003274"/>
              </a:solidFill>
            </a:endParaRPr>
          </a:p>
          <a:p>
            <a:pPr>
              <a:buFontTx/>
              <a:buNone/>
            </a:pPr>
            <a:r>
              <a:rPr lang="ru-RU" sz="1800" dirty="0" smtClean="0">
                <a:solidFill>
                  <a:srgbClr val="003274"/>
                </a:solidFill>
              </a:rPr>
              <a:t>где p</a:t>
            </a:r>
            <a:r>
              <a:rPr lang="ru-RU" sz="1800" baseline="-25000" dirty="0" smtClean="0">
                <a:solidFill>
                  <a:srgbClr val="003274"/>
                </a:solidFill>
              </a:rPr>
              <a:t>w</a:t>
            </a:r>
            <a:r>
              <a:rPr lang="ru-RU" sz="1800" dirty="0" smtClean="0">
                <a:solidFill>
                  <a:srgbClr val="003274"/>
                </a:solidFill>
              </a:rPr>
              <a:t> – давление несмачивающей фазы (воды), а P</a:t>
            </a:r>
            <a:r>
              <a:rPr lang="ru-RU" sz="1800" baseline="-25000" dirty="0" smtClean="0">
                <a:solidFill>
                  <a:srgbClr val="003274"/>
                </a:solidFill>
              </a:rPr>
              <a:t>a</a:t>
            </a:r>
            <a:r>
              <a:rPr lang="ru-RU" sz="1800" dirty="0" smtClean="0">
                <a:solidFill>
                  <a:srgbClr val="003274"/>
                </a:solidFill>
              </a:rPr>
              <a:t> – давление смачивающей фазы (воздуха). J(S) -функция Леверетта; σ – коэффициент поверхностного натяжения; θ – краевой угол смачивания; m – пористость.</a:t>
            </a:r>
          </a:p>
          <a:p>
            <a:endParaRPr lang="ru-RU" sz="1200" dirty="0" smtClean="0">
              <a:solidFill>
                <a:srgbClr val="003274"/>
              </a:solidFill>
            </a:endParaRPr>
          </a:p>
        </p:txBody>
      </p:sp>
      <p:sp>
        <p:nvSpPr>
          <p:cNvPr id="14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79CC80-BC89-4256-BBBD-068C83DF106D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308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aphicFrame>
        <p:nvGraphicFramePr>
          <p:cNvPr id="3074" name="Object 1"/>
          <p:cNvGraphicFramePr>
            <a:graphicFrameLocks noChangeAspect="1"/>
          </p:cNvGraphicFramePr>
          <p:nvPr/>
        </p:nvGraphicFramePr>
        <p:xfrm>
          <a:off x="6472238" y="1555750"/>
          <a:ext cx="2419350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9" name="Equation" r:id="rId4" imgW="1803400" imgH="431800" progId="">
                  <p:embed/>
                </p:oleObj>
              </mc:Choice>
              <mc:Fallback>
                <p:oleObj name="Equation" r:id="rId4" imgW="1803400" imgH="431800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2238" y="1555750"/>
                        <a:ext cx="2419350" cy="576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075113" y="2670175"/>
          <a:ext cx="19177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0" name="Equation" r:id="rId6" imgW="1485900" imgH="393700" progId="">
                  <p:embed/>
                </p:oleObj>
              </mc:Choice>
              <mc:Fallback>
                <p:oleObj name="Equation" r:id="rId6" imgW="1485900" imgH="3937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5113" y="2670175"/>
                        <a:ext cx="1917700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aphicFrame>
        <p:nvGraphicFramePr>
          <p:cNvPr id="3076" name="Object 5"/>
          <p:cNvGraphicFramePr>
            <a:graphicFrameLocks noChangeAspect="1"/>
          </p:cNvGraphicFramePr>
          <p:nvPr/>
        </p:nvGraphicFramePr>
        <p:xfrm>
          <a:off x="5089525" y="3249613"/>
          <a:ext cx="865188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" name="Equation" r:id="rId8" imgW="685800" imgH="228600" progId="">
                  <p:embed/>
                </p:oleObj>
              </mc:Choice>
              <mc:Fallback>
                <p:oleObj name="Equation" r:id="rId8" imgW="685800" imgH="22860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9525" y="3249613"/>
                        <a:ext cx="865188" cy="28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aphicFrame>
        <p:nvGraphicFramePr>
          <p:cNvPr id="3077" name="Object 7"/>
          <p:cNvGraphicFramePr>
            <a:graphicFrameLocks noChangeAspect="1"/>
          </p:cNvGraphicFramePr>
          <p:nvPr/>
        </p:nvGraphicFramePr>
        <p:xfrm>
          <a:off x="893763" y="4173538"/>
          <a:ext cx="1357312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2" name="Equation" r:id="rId10" imgW="1079500" imgH="228600" progId="">
                  <p:embed/>
                </p:oleObj>
              </mc:Choice>
              <mc:Fallback>
                <p:oleObj name="Equation" r:id="rId10" imgW="1079500" imgH="22860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3763" y="4173538"/>
                        <a:ext cx="1357312" cy="28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graphicFrame>
        <p:nvGraphicFramePr>
          <p:cNvPr id="3078" name="Object 9"/>
          <p:cNvGraphicFramePr>
            <a:graphicFrameLocks noChangeAspect="1"/>
          </p:cNvGraphicFramePr>
          <p:nvPr/>
        </p:nvGraphicFramePr>
        <p:xfrm>
          <a:off x="2660650" y="4056063"/>
          <a:ext cx="2016125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3" name="Equation" r:id="rId12" imgW="1676400" imgH="444500" progId="">
                  <p:embed/>
                </p:oleObj>
              </mc:Choice>
              <mc:Fallback>
                <p:oleObj name="Equation" r:id="rId12" imgW="1676400" imgH="44450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0650" y="4056063"/>
                        <a:ext cx="2016125" cy="538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365571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36557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36557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3655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pic>
        <p:nvPicPr>
          <p:cNvPr id="365575" name="Picture 7"/>
          <p:cNvPicPr>
            <a:picLocks noChangeAspect="1" noChangeArrowheads="1"/>
          </p:cNvPicPr>
          <p:nvPr/>
        </p:nvPicPr>
        <p:blipFill>
          <a:blip r:embed="rId3" cstate="print"/>
          <a:srcRect l="28688"/>
          <a:stretch>
            <a:fillRect/>
          </a:stretch>
        </p:blipFill>
        <p:spPr bwMode="auto">
          <a:xfrm>
            <a:off x="239712" y="1684338"/>
            <a:ext cx="4852987" cy="460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6" name="TextBox 15"/>
          <p:cNvSpPr txBox="1">
            <a:spLocks noChangeArrowheads="1"/>
          </p:cNvSpPr>
          <p:nvPr/>
        </p:nvSpPr>
        <p:spPr bwMode="auto">
          <a:xfrm>
            <a:off x="113518" y="1190625"/>
            <a:ext cx="42195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3274"/>
                </a:solidFill>
              </a:rPr>
              <a:t>Конечно-элементная сетка </a:t>
            </a:r>
            <a:endParaRPr lang="en-US" dirty="0">
              <a:solidFill>
                <a:srgbClr val="003274"/>
              </a:solidFill>
            </a:endParaRPr>
          </a:p>
          <a:p>
            <a:pPr algn="ctr"/>
            <a:r>
              <a:rPr lang="ru-RU" dirty="0">
                <a:solidFill>
                  <a:srgbClr val="003274"/>
                </a:solidFill>
              </a:rPr>
              <a:t>расчетной модели (разрез ячейки)</a:t>
            </a:r>
          </a:p>
        </p:txBody>
      </p:sp>
      <p:sp>
        <p:nvSpPr>
          <p:cNvPr id="365577" name="Rectangle 8"/>
          <p:cNvSpPr>
            <a:spLocks noChangeArrowheads="1"/>
          </p:cNvSpPr>
          <p:nvPr/>
        </p:nvSpPr>
        <p:spPr bwMode="auto">
          <a:xfrm>
            <a:off x="5245100" y="2338388"/>
            <a:ext cx="3538538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spcBef>
                <a:spcPts val="600"/>
              </a:spcBef>
            </a:pPr>
            <a:r>
              <a:rPr lang="ru-RU" dirty="0" smtClean="0">
                <a:solidFill>
                  <a:srgbClr val="003274"/>
                </a:solidFill>
                <a:latin typeface="Calibri" panose="020F0502020204030204" pitchFamily="34" charset="0"/>
              </a:rPr>
              <a:t>1    </a:t>
            </a:r>
            <a:r>
              <a:rPr lang="ru-RU" dirty="0">
                <a:solidFill>
                  <a:srgbClr val="003274"/>
                </a:solidFill>
                <a:latin typeface="Calibri" panose="020F0502020204030204" pitchFamily="34" charset="0"/>
              </a:rPr>
              <a:t>– </a:t>
            </a:r>
            <a:r>
              <a:rPr lang="ru-RU" dirty="0" smtClean="0">
                <a:solidFill>
                  <a:srgbClr val="003274"/>
                </a:solidFill>
                <a:latin typeface="Calibri" panose="020F0502020204030204" pitchFamily="34" charset="0"/>
              </a:rPr>
              <a:t> поверхность </a:t>
            </a:r>
            <a:r>
              <a:rPr lang="ru-RU" dirty="0">
                <a:solidFill>
                  <a:srgbClr val="003274"/>
                </a:solidFill>
                <a:latin typeface="Calibri" panose="020F0502020204030204" pitchFamily="34" charset="0"/>
              </a:rPr>
              <a:t>входа фаз; </a:t>
            </a:r>
          </a:p>
          <a:p>
            <a:pPr eaLnBrk="0" hangingPunct="0">
              <a:spcBef>
                <a:spcPts val="600"/>
              </a:spcBef>
            </a:pPr>
            <a:r>
              <a:rPr lang="ru-RU" dirty="0">
                <a:solidFill>
                  <a:srgbClr val="003274"/>
                </a:solidFill>
                <a:latin typeface="Calibri" panose="020F0502020204030204" pitchFamily="34" charset="0"/>
              </a:rPr>
              <a:t>2,4 – области фаз над и под пористым телом; </a:t>
            </a:r>
          </a:p>
          <a:p>
            <a:pPr eaLnBrk="0" hangingPunct="0">
              <a:spcBef>
                <a:spcPts val="600"/>
              </a:spcBef>
            </a:pPr>
            <a:r>
              <a:rPr lang="ru-RU" dirty="0">
                <a:solidFill>
                  <a:srgbClr val="003274"/>
                </a:solidFill>
                <a:latin typeface="Calibri" panose="020F0502020204030204" pitchFamily="34" charset="0"/>
              </a:rPr>
              <a:t>3 </a:t>
            </a:r>
            <a:r>
              <a:rPr lang="ru-RU" dirty="0" smtClean="0">
                <a:solidFill>
                  <a:srgbClr val="003274"/>
                </a:solidFill>
                <a:latin typeface="Calibri" panose="020F0502020204030204" pitchFamily="34" charset="0"/>
              </a:rPr>
              <a:t>   – </a:t>
            </a:r>
            <a:r>
              <a:rPr lang="ru-RU" dirty="0">
                <a:solidFill>
                  <a:srgbClr val="003274"/>
                </a:solidFill>
                <a:latin typeface="Calibri" panose="020F0502020204030204" pitchFamily="34" charset="0"/>
              </a:rPr>
              <a:t>область пористого тела; </a:t>
            </a:r>
          </a:p>
          <a:p>
            <a:pPr eaLnBrk="0" hangingPunct="0">
              <a:spcBef>
                <a:spcPts val="600"/>
              </a:spcBef>
            </a:pPr>
            <a:r>
              <a:rPr lang="ru-RU" dirty="0">
                <a:solidFill>
                  <a:srgbClr val="003274"/>
                </a:solidFill>
                <a:latin typeface="Calibri" panose="020F0502020204030204" pitchFamily="34" charset="0"/>
              </a:rPr>
              <a:t>5 </a:t>
            </a:r>
            <a:r>
              <a:rPr lang="ru-RU" dirty="0" smtClean="0">
                <a:solidFill>
                  <a:srgbClr val="003274"/>
                </a:solidFill>
                <a:latin typeface="Calibri" panose="020F0502020204030204" pitchFamily="34" charset="0"/>
              </a:rPr>
              <a:t>   – </a:t>
            </a:r>
            <a:r>
              <a:rPr lang="ru-RU" dirty="0">
                <a:solidFill>
                  <a:srgbClr val="003274"/>
                </a:solidFill>
                <a:latin typeface="Calibri" panose="020F0502020204030204" pitchFamily="34" charset="0"/>
              </a:rPr>
              <a:t>поверхность выхода фаз. 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8238"/>
          </a:xfrm>
        </p:spPr>
        <p:txBody>
          <a:bodyPr/>
          <a:lstStyle/>
          <a:p>
            <a:pPr algn="ctr">
              <a:defRPr/>
            </a:pPr>
            <a:r>
              <a:rPr lang="ru-RU" sz="2800" dirty="0" smtClean="0"/>
              <a:t>Математическая модель процесса течения двухфазной смеси</a:t>
            </a: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9E2CD-81CF-44DF-A778-D8797ACF80CF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368300" y="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ru-RU" sz="2800" dirty="0" smtClean="0"/>
              <a:t>Результаты расчета</a:t>
            </a:r>
            <a:r>
              <a:rPr lang="ru-RU" sz="4400" dirty="0" smtClean="0"/>
              <a:t> </a:t>
            </a:r>
          </a:p>
        </p:txBody>
      </p:sp>
      <p:sp>
        <p:nvSpPr>
          <p:cNvPr id="368643" name="Содержимое 2"/>
          <p:cNvSpPr>
            <a:spLocks noGrp="1"/>
          </p:cNvSpPr>
          <p:nvPr>
            <p:ph idx="1"/>
          </p:nvPr>
        </p:nvSpPr>
        <p:spPr>
          <a:xfrm>
            <a:off x="277813" y="1398588"/>
            <a:ext cx="8229600" cy="452596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sz="1800" b="1" u="sng" dirty="0" smtClean="0">
                <a:solidFill>
                  <a:srgbClr val="003274"/>
                </a:solidFill>
              </a:rPr>
              <a:t>Условия расчета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srgbClr val="003274"/>
                </a:solidFill>
              </a:rPr>
              <a:t>Начальное давление в камере 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sz="1800" b="1" dirty="0" smtClean="0">
                <a:solidFill>
                  <a:srgbClr val="003274"/>
                </a:solidFill>
              </a:rPr>
              <a:t>p</a:t>
            </a:r>
            <a:r>
              <a:rPr lang="ru-RU" sz="1800" b="1" baseline="-25000" dirty="0" smtClean="0">
                <a:solidFill>
                  <a:srgbClr val="003274"/>
                </a:solidFill>
              </a:rPr>
              <a:t>кам</a:t>
            </a:r>
            <a:r>
              <a:rPr lang="ru-RU" sz="1800" b="1" dirty="0" smtClean="0">
                <a:solidFill>
                  <a:srgbClr val="003274"/>
                </a:solidFill>
              </a:rPr>
              <a:t>= 730 мм.рт.ст.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srgbClr val="003274"/>
                </a:solidFill>
              </a:rPr>
              <a:t>Объем прокачиваемой жидкости 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sz="1800" b="1" dirty="0" smtClean="0">
                <a:solidFill>
                  <a:srgbClr val="003274"/>
                </a:solidFill>
              </a:rPr>
              <a:t>(начальные условия насыщенности)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b="1" dirty="0" smtClean="0">
                <a:solidFill>
                  <a:srgbClr val="003274"/>
                </a:solidFill>
              </a:rPr>
              <a:t>V = </a:t>
            </a:r>
            <a:r>
              <a:rPr lang="ru-RU" sz="1800" b="1" dirty="0" smtClean="0">
                <a:solidFill>
                  <a:srgbClr val="003274"/>
                </a:solidFill>
              </a:rPr>
              <a:t>100 мкл.</a:t>
            </a:r>
            <a:endParaRPr lang="en-US" sz="1800" b="1" dirty="0" smtClean="0">
              <a:solidFill>
                <a:srgbClr val="003274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b="1" dirty="0" smtClean="0">
              <a:solidFill>
                <a:srgbClr val="003274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sz="1800" b="1" dirty="0" smtClean="0">
                <a:solidFill>
                  <a:srgbClr val="003274"/>
                </a:solidFill>
              </a:rPr>
              <a:t>Итог расчета: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srgbClr val="003274"/>
                </a:solidFill>
              </a:rPr>
              <a:t>Время прокачки жидкости </a:t>
            </a:r>
            <a:r>
              <a:rPr lang="en-US" sz="1800" b="1" dirty="0" smtClean="0">
                <a:solidFill>
                  <a:srgbClr val="003274"/>
                </a:solidFill>
              </a:rPr>
              <a:t>t=</a:t>
            </a:r>
            <a:r>
              <a:rPr lang="ru-RU" sz="1800" b="1" dirty="0" smtClean="0">
                <a:solidFill>
                  <a:srgbClr val="003274"/>
                </a:solidFill>
              </a:rPr>
              <a:t>11,5 с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srgbClr val="003274"/>
                </a:solidFill>
              </a:rPr>
              <a:t>Расход </a:t>
            </a:r>
            <a:r>
              <a:rPr lang="en-US" sz="1800" b="1" dirty="0" smtClean="0">
                <a:solidFill>
                  <a:srgbClr val="003274"/>
                </a:solidFill>
              </a:rPr>
              <a:t>Q=0,009 </a:t>
            </a:r>
            <a:r>
              <a:rPr lang="ru-RU" sz="1800" b="1" dirty="0" smtClean="0">
                <a:solidFill>
                  <a:srgbClr val="003274"/>
                </a:solidFill>
              </a:rPr>
              <a:t>мл/с</a:t>
            </a:r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4FC4B6-3636-48B1-A4DA-FCC8238184A4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pic>
        <p:nvPicPr>
          <p:cNvPr id="368644" name="Picture 2" descr="Рис"/>
          <p:cNvPicPr>
            <a:picLocks noChangeAspect="1" noChangeArrowheads="1"/>
          </p:cNvPicPr>
          <p:nvPr/>
        </p:nvPicPr>
        <p:blipFill>
          <a:blip r:embed="rId3" cstate="print"/>
          <a:srcRect l="23549"/>
          <a:stretch>
            <a:fillRect/>
          </a:stretch>
        </p:blipFill>
        <p:spPr bwMode="auto">
          <a:xfrm>
            <a:off x="5016500" y="1560851"/>
            <a:ext cx="4508500" cy="471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45" name="Прямоугольник 4"/>
          <p:cNvSpPr>
            <a:spLocks noChangeArrowheads="1"/>
          </p:cNvSpPr>
          <p:nvPr/>
        </p:nvSpPr>
        <p:spPr bwMode="auto">
          <a:xfrm>
            <a:off x="4833938" y="11826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3274"/>
                </a:solidFill>
              </a:rPr>
              <a:t>Распределение фаз </a:t>
            </a:r>
            <a:r>
              <a:rPr lang="ru-RU" dirty="0" smtClean="0">
                <a:solidFill>
                  <a:srgbClr val="003274"/>
                </a:solidFill>
              </a:rPr>
              <a:t>жидкости </a:t>
            </a:r>
            <a:r>
              <a:rPr lang="ru-RU" dirty="0">
                <a:solidFill>
                  <a:srgbClr val="003274"/>
                </a:solidFill>
              </a:rPr>
              <a:t>и воздуха при </a:t>
            </a:r>
            <a:r>
              <a:rPr lang="en-US" i="1" dirty="0">
                <a:solidFill>
                  <a:srgbClr val="003274"/>
                </a:solidFill>
              </a:rPr>
              <a:t>t</a:t>
            </a:r>
            <a:r>
              <a:rPr lang="ru-RU" i="1" dirty="0">
                <a:solidFill>
                  <a:srgbClr val="003274"/>
                </a:solidFill>
              </a:rPr>
              <a:t>=</a:t>
            </a:r>
            <a:r>
              <a:rPr lang="ru-RU" dirty="0">
                <a:solidFill>
                  <a:srgbClr val="003274"/>
                </a:solidFill>
              </a:rPr>
              <a:t>5</a:t>
            </a:r>
            <a:r>
              <a:rPr lang="en-US" dirty="0">
                <a:solidFill>
                  <a:srgbClr val="003274"/>
                </a:solidFill>
              </a:rPr>
              <a:t>c</a:t>
            </a:r>
            <a:r>
              <a:rPr lang="ru-RU" dirty="0">
                <a:solidFill>
                  <a:srgbClr val="003274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23825"/>
            <a:ext cx="8207375" cy="903288"/>
          </a:xfrm>
        </p:spPr>
        <p:txBody>
          <a:bodyPr/>
          <a:lstStyle/>
          <a:p>
            <a:pPr algn="ctr">
              <a:defRPr/>
            </a:pPr>
            <a:r>
              <a:rPr lang="ru-RU" sz="2800" dirty="0" smtClean="0"/>
              <a:t>Прототип блока вакуумной сепарации</a:t>
            </a: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C4F1E-4D81-4714-BB70-A050136CE045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pic>
        <p:nvPicPr>
          <p:cNvPr id="369667" name="Рисунок 3" descr="Сборка камеры и планшетов блочная сбор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743074"/>
            <a:ext cx="2525712" cy="452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668" name="Рисунок 4" descr="SAM_34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4613" y="1906588"/>
            <a:ext cx="44894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9669" name="TextBox 5"/>
          <p:cNvSpPr txBox="1">
            <a:spLocks noChangeArrowheads="1"/>
          </p:cNvSpPr>
          <p:nvPr/>
        </p:nvSpPr>
        <p:spPr bwMode="auto">
          <a:xfrm>
            <a:off x="368300" y="1233487"/>
            <a:ext cx="2971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3274"/>
                </a:solidFill>
              </a:rPr>
              <a:t>Блочная модель сборки</a:t>
            </a:r>
          </a:p>
        </p:txBody>
      </p:sp>
      <p:sp>
        <p:nvSpPr>
          <p:cNvPr id="369670" name="TextBox 6"/>
          <p:cNvSpPr txBox="1">
            <a:spLocks noChangeArrowheads="1"/>
          </p:cNvSpPr>
          <p:nvPr/>
        </p:nvSpPr>
        <p:spPr bwMode="auto">
          <a:xfrm>
            <a:off x="4628357" y="1233487"/>
            <a:ext cx="30019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003274"/>
                </a:solidFill>
              </a:rPr>
              <a:t>AF</a:t>
            </a:r>
            <a:r>
              <a:rPr lang="ru-RU" dirty="0" smtClean="0">
                <a:solidFill>
                  <a:srgbClr val="003274"/>
                </a:solidFill>
              </a:rPr>
              <a:t> </a:t>
            </a:r>
            <a:r>
              <a:rPr lang="ru-RU" dirty="0">
                <a:solidFill>
                  <a:srgbClr val="003274"/>
                </a:solidFill>
              </a:rPr>
              <a:t>прототип</a:t>
            </a:r>
            <a:r>
              <a:rPr lang="en-US" dirty="0">
                <a:solidFill>
                  <a:srgbClr val="003274"/>
                </a:solidFill>
              </a:rPr>
              <a:t> </a:t>
            </a:r>
            <a:r>
              <a:rPr lang="ru-RU" dirty="0">
                <a:solidFill>
                  <a:srgbClr val="003274"/>
                </a:solidFill>
              </a:rPr>
              <a:t>блока вакуумной сепарации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800" dirty="0"/>
              <a:t>Блок-схема алгоритма проведения НИОКР</a:t>
            </a:r>
            <a:endParaRPr lang="ru-RU" sz="2800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5213910"/>
              </p:ext>
            </p:extLst>
          </p:nvPr>
        </p:nvGraphicFramePr>
        <p:xfrm>
          <a:off x="468313" y="1189038"/>
          <a:ext cx="8208253" cy="523081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{3B4B98B0-60AC-42C2-AFA5-B58CD77FA1E5}</a:tableStyleId>
              </a:tblPr>
              <a:tblGrid>
                <a:gridCol w="2214657"/>
                <a:gridCol w="112416"/>
                <a:gridCol w="3069551"/>
                <a:gridCol w="112416"/>
                <a:gridCol w="2699213"/>
              </a:tblGrid>
              <a:tr h="182142"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НИР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47052"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327936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Обзор и анализ вариантов, выбор прототипа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Разработка ТЗ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Патентные исследования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437249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Обзор состояния вопроса и выбор метода исследования рабочих процессов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Определение направления совершенствования прототипа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Обзор теоретического методов исследования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409819">
                <a:tc rowSpan="8"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Этап рекомендованного применения методов математического моделирования и проведения численного эксперимента</a:t>
                      </a: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Разработка конструктивной схемы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r>
                        <a:rPr lang="ru-RU" sz="1100" dirty="0" smtClean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100" dirty="0" smtClean="0">
                        <a:effectLst/>
                      </a:endParaRPr>
                    </a:p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100" dirty="0" smtClean="0">
                        <a:effectLst/>
                      </a:endParaRPr>
                    </a:p>
                    <a:p>
                      <a:pPr marL="21590" algn="l"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1366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Разработка расчетной схемы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2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200" dirty="0">
                          <a:effectLst/>
                        </a:rPr>
                        <a:t> </a:t>
                      </a:r>
                      <a:endParaRPr lang="ru-RU" sz="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2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2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4059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Разработка мат. модели, алгоритма и программы расчета рабочих характеристик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200" dirty="0">
                          <a:effectLst/>
                        </a:rPr>
                        <a:t> </a:t>
                      </a:r>
                      <a:endParaRPr lang="ru-RU" sz="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2186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Проведение численного эксперимента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364283">
                <a:tc rowSpan="7"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Этап возможного применения </a:t>
                      </a:r>
                      <a:r>
                        <a:rPr lang="en-US" sz="1200" dirty="0">
                          <a:effectLst/>
                        </a:rPr>
                        <a:t>AF</a:t>
                      </a:r>
                      <a:r>
                        <a:rPr lang="ru-RU" sz="1200" dirty="0">
                          <a:effectLst/>
                        </a:rPr>
                        <a:t>-технологии</a:t>
                      </a:r>
                    </a:p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Изготовление прототипа (макетного образца)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1821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Физический эксперимент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266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1821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ОКР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1093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Разработка КД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Корректировка КД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109311"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200" dirty="0">
                          <a:effectLst/>
                        </a:rPr>
                        <a:t> </a:t>
                      </a:r>
                      <a:endParaRPr lang="ru-RU" sz="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</a:rPr>
                        <a:t> </a:t>
                      </a:r>
                      <a:endParaRPr lang="ru-RU" sz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218625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Доработка опытного образца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Изготовление опытного образца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109311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Испытания опытного образца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168485"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Приемочные испытания опытного образца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  <a:tr h="218625"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Изготовление установочной серии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  <a:tc>
                  <a:txBody>
                    <a:bodyPr/>
                    <a:lstStyle/>
                    <a:p>
                      <a:pPr marL="2159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08" marR="43508" marT="0" marB="0"/>
                </a:tc>
              </a:tr>
            </a:tbl>
          </a:graphicData>
        </a:graphic>
      </p:graphicFrame>
      <p:sp>
        <p:nvSpPr>
          <p:cNvPr id="8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3171B3-B2B3-446B-ADB3-ACC94D6756C5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AM_65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3850" y="1383881"/>
            <a:ext cx="3175549" cy="2381663"/>
          </a:xfrm>
          <a:prstGeom prst="rect">
            <a:avLst/>
          </a:prstGeom>
        </p:spPr>
      </p:pic>
      <p:pic>
        <p:nvPicPr>
          <p:cNvPr id="7" name="Рисунок 6" descr="SAM_65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054" y="2220555"/>
            <a:ext cx="5102972" cy="3827229"/>
          </a:xfrm>
          <a:prstGeom prst="rect">
            <a:avLst/>
          </a:prstGeom>
        </p:spPr>
      </p:pic>
      <p:sp>
        <p:nvSpPr>
          <p:cNvPr id="8" name="Содержимое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Установка вакуумной сепарации ДНК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"/>
          <a:stretch/>
        </p:blipFill>
        <p:spPr>
          <a:xfrm>
            <a:off x="6647501" y="3538384"/>
            <a:ext cx="2028187" cy="271449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FE4EAB-B6CF-43AF-A801-3734ACDCD870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8313" y="0"/>
            <a:ext cx="8229600" cy="116363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72739" name="TextBox 5"/>
          <p:cNvSpPr txBox="1">
            <a:spLocks noChangeArrowheads="1"/>
          </p:cNvSpPr>
          <p:nvPr/>
        </p:nvSpPr>
        <p:spPr bwMode="auto">
          <a:xfrm>
            <a:off x="203200" y="1341438"/>
            <a:ext cx="8812213" cy="354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ru-RU" sz="2400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    Цель: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400" dirty="0" smtClean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Создание</a:t>
            </a:r>
            <a:r>
              <a:rPr lang="en-US" sz="2400" dirty="0" smtClean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блока концентрирования </a:t>
            </a:r>
            <a:r>
              <a:rPr lang="ru-RU" sz="2400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реакционных смесей с высокими темпами испарения буферного раствора и высокими эксплуатационными характеристиками;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400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Экспериментальное определение зависимостей потока массы испаряющейся из цилиндра жидкости от параметров процесса испарения.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400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Рассмотрение способов интенсификации массоотдачи.</a:t>
            </a:r>
          </a:p>
          <a:p>
            <a:pPr marL="342900" indent="-342900"/>
            <a:endParaRPr lang="ru-RU" dirty="0">
              <a:solidFill>
                <a:srgbClr val="003274"/>
              </a:solidFill>
              <a:latin typeface="Calibri" panose="020F0502020204030204" pitchFamily="34" charset="0"/>
            </a:endParaRPr>
          </a:p>
        </p:txBody>
      </p:sp>
      <p:sp>
        <p:nvSpPr>
          <p:cNvPr id="386053" name="Rectangle 5"/>
          <p:cNvSpPr>
            <a:spLocks noChangeArrowheads="1"/>
          </p:cNvSpPr>
          <p:nvPr/>
        </p:nvSpPr>
        <p:spPr bwMode="auto">
          <a:xfrm>
            <a:off x="211138" y="-15875"/>
            <a:ext cx="87804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bg1"/>
                </a:solidFill>
              </a:rPr>
              <a:t>Исследование рабочих процессов и создание </a:t>
            </a:r>
            <a:r>
              <a:rPr lang="ru-RU" sz="2400" dirty="0" smtClean="0">
                <a:solidFill>
                  <a:schemeClr val="bg1"/>
                </a:solidFill>
              </a:rPr>
              <a:t>блока </a:t>
            </a:r>
            <a:r>
              <a:rPr lang="ru-RU" sz="2400" dirty="0">
                <a:solidFill>
                  <a:schemeClr val="bg1"/>
                </a:solidFill>
              </a:rPr>
              <a:t>концентрирования микроколичества реакционных смесей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2" descr="Ри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422400"/>
            <a:ext cx="6954598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4787" name="TextBox 4"/>
          <p:cNvSpPr txBox="1">
            <a:spLocks noChangeArrowheads="1"/>
          </p:cNvSpPr>
          <p:nvPr/>
        </p:nvSpPr>
        <p:spPr bwMode="auto">
          <a:xfrm>
            <a:off x="1014174" y="4365625"/>
            <a:ext cx="70564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Схемы течения рабочего газа в рабочей ячейке:</a:t>
            </a:r>
          </a:p>
          <a:p>
            <a:pPr algn="ctr"/>
            <a:r>
              <a:rPr lang="ru-RU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 a)параллельно межфазной границе; б)перпендикулярно межфазной границе.</a:t>
            </a:r>
          </a:p>
        </p:txBody>
      </p:sp>
      <p:sp>
        <p:nvSpPr>
          <p:cNvPr id="374788" name="Заголовок 1"/>
          <p:cNvSpPr txBox="1">
            <a:spLocks/>
          </p:cNvSpPr>
          <p:nvPr/>
        </p:nvSpPr>
        <p:spPr bwMode="auto">
          <a:xfrm>
            <a:off x="218293" y="50006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Схема процесса концентрирования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39750" y="1039813"/>
            <a:ext cx="8229600" cy="7651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2400" dirty="0">
              <a:solidFill>
                <a:srgbClr val="003274"/>
              </a:solidFill>
              <a:latin typeface="Calibri" panose="020F0502020204030204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374790" name="TextBox 1"/>
          <p:cNvSpPr txBox="1">
            <a:spLocks noChangeArrowheads="1"/>
          </p:cNvSpPr>
          <p:nvPr/>
        </p:nvSpPr>
        <p:spPr bwMode="auto">
          <a:xfrm>
            <a:off x="176213" y="5340350"/>
            <a:ext cx="88661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На графиках указано распределение концентрации паров жидкости по высоте пробирки</a:t>
            </a:r>
          </a:p>
        </p:txBody>
      </p:sp>
      <p:sp>
        <p:nvSpPr>
          <p:cNvPr id="9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D898DC-7A3D-4A35-894B-43FD073E42DD}" type="slidenum">
              <a:rPr lang="ru-RU" smtClean="0">
                <a:latin typeface="Calibri" panose="020F0502020204030204" pitchFamily="34" charset="0"/>
              </a:rPr>
              <a:pPr>
                <a:defRPr/>
              </a:pPr>
              <a:t>22</a:t>
            </a:fld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TextBox 3"/>
          <p:cNvSpPr txBox="1">
            <a:spLocks noChangeArrowheads="1"/>
          </p:cNvSpPr>
          <p:nvPr/>
        </p:nvSpPr>
        <p:spPr bwMode="auto">
          <a:xfrm>
            <a:off x="0" y="1641475"/>
            <a:ext cx="84582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ru-RU" sz="2000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Закон диффузии Фика</a:t>
            </a:r>
          </a:p>
          <a:p>
            <a:pPr marL="0" lvl="1"/>
            <a:endParaRPr lang="ru-RU" sz="2000" dirty="0">
              <a:solidFill>
                <a:srgbClr val="003274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0" lvl="1"/>
            <a:endParaRPr lang="ru-RU" sz="2000" dirty="0">
              <a:solidFill>
                <a:srgbClr val="003274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0" lvl="1"/>
            <a:r>
              <a:rPr lang="ru-RU" sz="2000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Закон Дальтона</a:t>
            </a:r>
          </a:p>
          <a:p>
            <a:pPr marL="0" lvl="1"/>
            <a:endParaRPr lang="ru-RU" sz="2000" dirty="0">
              <a:solidFill>
                <a:srgbClr val="003274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0" lvl="1"/>
            <a:endParaRPr lang="ru-RU" sz="2000" dirty="0">
              <a:solidFill>
                <a:srgbClr val="003274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0" lvl="1"/>
            <a:r>
              <a:rPr lang="ru-RU" sz="2000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Формула потока смеси со свободной поверхности Стефана</a:t>
            </a:r>
          </a:p>
          <a:p>
            <a:pPr marL="0" lvl="1"/>
            <a:endParaRPr lang="ru-RU" sz="2000" dirty="0">
              <a:solidFill>
                <a:srgbClr val="003274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0" lvl="1"/>
            <a:endParaRPr lang="ru-RU" sz="2000" dirty="0">
              <a:solidFill>
                <a:srgbClr val="003274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0" lvl="1"/>
            <a:r>
              <a:rPr lang="ru-RU" sz="2000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Вводится диффузионное число Нуссельта</a:t>
            </a:r>
          </a:p>
          <a:p>
            <a:pPr marL="0" lvl="1"/>
            <a:endParaRPr lang="ru-RU" sz="2000" dirty="0">
              <a:solidFill>
                <a:srgbClr val="003274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0" lvl="1"/>
            <a:endParaRPr lang="ru-RU" sz="2000" dirty="0">
              <a:solidFill>
                <a:srgbClr val="003274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L="0" lvl="1"/>
            <a:r>
              <a:rPr lang="ru-RU" sz="2000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Коэффициент массоотдачи									</a:t>
            </a:r>
            <a:r>
              <a:rPr lang="ru-RU" sz="2000" dirty="0">
                <a:solidFill>
                  <a:srgbClr val="003274"/>
                </a:solidFill>
                <a:latin typeface="Calibri" pitchFamily="34" charset="0"/>
              </a:rPr>
              <a:t>		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142652"/>
              </p:ext>
            </p:extLst>
          </p:nvPr>
        </p:nvGraphicFramePr>
        <p:xfrm>
          <a:off x="6832600" y="5057775"/>
          <a:ext cx="749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1" name="Equation" r:id="rId4" imgW="609336" imgH="495085" progId="">
                  <p:embed/>
                </p:oleObj>
              </mc:Choice>
              <mc:Fallback>
                <p:oleObj name="Equation" r:id="rId4" imgW="609336" imgH="49508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2600" y="5057775"/>
                        <a:ext cx="7493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1060065"/>
              </p:ext>
            </p:extLst>
          </p:nvPr>
        </p:nvGraphicFramePr>
        <p:xfrm>
          <a:off x="6832600" y="1704975"/>
          <a:ext cx="16795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2" name="Equation" r:id="rId6" imgW="1244600" imgH="508000" progId="">
                  <p:embed/>
                </p:oleObj>
              </mc:Choice>
              <mc:Fallback>
                <p:oleObj name="Equation" r:id="rId6" imgW="1244600" imgH="5080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2600" y="1704975"/>
                        <a:ext cx="16795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5322544"/>
              </p:ext>
            </p:extLst>
          </p:nvPr>
        </p:nvGraphicFramePr>
        <p:xfrm>
          <a:off x="6832600" y="4219575"/>
          <a:ext cx="10414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3" name="Equation" r:id="rId8" imgW="825500" imgH="482600" progId="">
                  <p:embed/>
                </p:oleObj>
              </mc:Choice>
              <mc:Fallback>
                <p:oleObj name="Equation" r:id="rId8" imgW="825500" imgH="4826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2600" y="4219575"/>
                        <a:ext cx="10414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201854"/>
              </p:ext>
            </p:extLst>
          </p:nvPr>
        </p:nvGraphicFramePr>
        <p:xfrm>
          <a:off x="6832600" y="2695575"/>
          <a:ext cx="1341438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4" name="Equation" r:id="rId10" imgW="927100" imgH="241300" progId="">
                  <p:embed/>
                </p:oleObj>
              </mc:Choice>
              <mc:Fallback>
                <p:oleObj name="Equation" r:id="rId10" imgW="927100" imgH="24130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2600" y="2695575"/>
                        <a:ext cx="1341438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4510611"/>
              </p:ext>
            </p:extLst>
          </p:nvPr>
        </p:nvGraphicFramePr>
        <p:xfrm>
          <a:off x="6832600" y="3381375"/>
          <a:ext cx="231140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5" name="Equation" r:id="rId12" imgW="1930400" imgH="546100" progId="">
                  <p:embed/>
                </p:oleObj>
              </mc:Choice>
              <mc:Fallback>
                <p:oleObj name="Equation" r:id="rId12" imgW="1930400" imgH="5461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2600" y="3381375"/>
                        <a:ext cx="2311400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539750" y="1012825"/>
            <a:ext cx="8229600" cy="7651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2800" u="sng" dirty="0">
              <a:solidFill>
                <a:srgbClr val="003274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0EF505-E5B7-40EA-8CE7-5E55B75DAE64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6155" name="Заголовок 1"/>
          <p:cNvSpPr txBox="1">
            <a:spLocks/>
          </p:cNvSpPr>
          <p:nvPr/>
        </p:nvSpPr>
        <p:spPr bwMode="auto">
          <a:xfrm>
            <a:off x="468313" y="0"/>
            <a:ext cx="82296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dirty="0">
                <a:solidFill>
                  <a:schemeClr val="bg1"/>
                </a:solidFill>
              </a:rPr>
              <a:t>Математическая </a:t>
            </a:r>
            <a:r>
              <a:rPr lang="ru-RU" sz="2800" dirty="0" smtClean="0">
                <a:solidFill>
                  <a:schemeClr val="bg1"/>
                </a:solidFill>
              </a:rPr>
              <a:t>модель.</a:t>
            </a:r>
          </a:p>
          <a:p>
            <a:r>
              <a:rPr lang="ru-RU" sz="2800" dirty="0">
                <a:solidFill>
                  <a:schemeClr val="bg1"/>
                </a:solidFill>
              </a:rPr>
              <a:t>Основные зависимости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2" descr="I:\Аспирантура\Публикации\8\Публикация Вестник МГТУ(Борисов) ред\Рисунки (Борисов) ред\Рис. 4(а) (ред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01" y="2443162"/>
            <a:ext cx="4141788" cy="389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883" name="Picture 3" descr="I:\Аспирантура\Публикации\8\Публикация Вестник МГТУ(Борисов) ред\Рисунки (Борисов) ред\Рис. 4(б) (ред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2682874"/>
            <a:ext cx="4675548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4" name="Заголовок 1"/>
          <p:cNvSpPr txBox="1">
            <a:spLocks/>
          </p:cNvSpPr>
          <p:nvPr/>
        </p:nvSpPr>
        <p:spPr bwMode="auto">
          <a:xfrm>
            <a:off x="477838" y="147638"/>
            <a:ext cx="82296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Результаты расчета</a:t>
            </a:r>
          </a:p>
        </p:txBody>
      </p:sp>
      <p:sp>
        <p:nvSpPr>
          <p:cNvPr id="378885" name="TextBox 7"/>
          <p:cNvSpPr txBox="1">
            <a:spLocks noChangeArrowheads="1"/>
          </p:cNvSpPr>
          <p:nvPr/>
        </p:nvSpPr>
        <p:spPr bwMode="auto">
          <a:xfrm>
            <a:off x="106363" y="1212850"/>
            <a:ext cx="42481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Зависимость массового потока пара в направлении перпендикулярном границе раздела фаз от температуры раствора</a:t>
            </a:r>
          </a:p>
        </p:txBody>
      </p:sp>
      <p:sp>
        <p:nvSpPr>
          <p:cNvPr id="378886" name="TextBox 8"/>
          <p:cNvSpPr txBox="1">
            <a:spLocks noChangeArrowheads="1"/>
          </p:cNvSpPr>
          <p:nvPr/>
        </p:nvSpPr>
        <p:spPr bwMode="auto">
          <a:xfrm>
            <a:off x="4427538" y="1212850"/>
            <a:ext cx="42481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Зависимость массового потока пара в направлении перпендикулярном границе раздела фаз от давления над границей</a:t>
            </a:r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B4FD3-8DBB-45C9-A6B6-52B3CAE67E99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 descr="Рис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408" y="3749963"/>
            <a:ext cx="2642766" cy="23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907" name="Заголовок 1"/>
          <p:cNvSpPr txBox="1">
            <a:spLocks/>
          </p:cNvSpPr>
          <p:nvPr/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Экспериментальный стенд</a:t>
            </a:r>
          </a:p>
        </p:txBody>
      </p:sp>
      <p:pic>
        <p:nvPicPr>
          <p:cNvPr id="379908" name="Picture 4" descr="I:\Ras4et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027" y="4257547"/>
            <a:ext cx="2379115" cy="167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910" name="TextBox 7"/>
          <p:cNvSpPr txBox="1">
            <a:spLocks noChangeArrowheads="1"/>
          </p:cNvSpPr>
          <p:nvPr/>
        </p:nvSpPr>
        <p:spPr bwMode="auto">
          <a:xfrm>
            <a:off x="3953447" y="1304983"/>
            <a:ext cx="291822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Экспериментальный образец пневмовакуумной установки </a:t>
            </a:r>
            <a:r>
              <a:rPr lang="ru-RU" sz="1600" dirty="0" smtClean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для </a:t>
            </a:r>
            <a:r>
              <a:rPr lang="ru-RU" sz="1600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концентрирования химических и молекулярно-биологических </a:t>
            </a:r>
            <a:r>
              <a:rPr lang="ru-RU" sz="1600" dirty="0" smtClean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образцов с </a:t>
            </a:r>
            <a:r>
              <a:rPr lang="ru-RU" sz="1600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газоструйным насосом</a:t>
            </a:r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ABFFA0-02BD-4148-A54E-0CC4C703CF2C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pic>
        <p:nvPicPr>
          <p:cNvPr id="8" name="Рисунок 7" descr="qqq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6027" y="1302635"/>
            <a:ext cx="3557136" cy="2667853"/>
          </a:xfrm>
          <a:prstGeom prst="rect">
            <a:avLst/>
          </a:prstGeom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2850161" y="4611736"/>
            <a:ext cx="291822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Экспериментальный образец пневмовакуумной установки </a:t>
            </a:r>
            <a:r>
              <a:rPr lang="ru-RU" sz="1600" dirty="0" smtClean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для </a:t>
            </a:r>
            <a:r>
              <a:rPr lang="ru-RU" sz="1600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концентрирования химических и молекулярно-биологических </a:t>
            </a:r>
            <a:r>
              <a:rPr lang="ru-RU" sz="1600" dirty="0" smtClean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образцов с </a:t>
            </a:r>
            <a:r>
              <a:rPr lang="ru-RU" sz="1600" dirty="0">
                <a:solidFill>
                  <a:srgbClr val="003274"/>
                </a:solidFill>
                <a:latin typeface="Calibri" panose="020F0502020204030204" pitchFamily="34" charset="0"/>
                <a:cs typeface="Times New Roman" pitchFamily="18" charset="0"/>
              </a:rPr>
              <a:t>пневмонагнетателем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496" y="204788"/>
            <a:ext cx="8207375" cy="903287"/>
          </a:xfrm>
        </p:spPr>
        <p:txBody>
          <a:bodyPr anchor="t"/>
          <a:lstStyle/>
          <a:p>
            <a:r>
              <a:rPr lang="ru-RU" sz="2400" dirty="0" smtClean="0"/>
              <a:t>Опытный образец блока </a:t>
            </a:r>
            <a:r>
              <a:rPr lang="ru-RU" sz="2400" dirty="0"/>
              <a:t>концентрирования микроколичества реакционных смесей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225" y="3415366"/>
            <a:ext cx="2156861" cy="2977107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FE4EAB-B6CF-43AF-A801-3734ACDCD870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741" y="1278720"/>
            <a:ext cx="2851075" cy="20907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8" y="1279468"/>
            <a:ext cx="3894873" cy="28386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95" y="4235608"/>
            <a:ext cx="3504682" cy="2169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62168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100" name="Picture 4" descr="_DSC00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00" y="1324865"/>
            <a:ext cx="2917980" cy="1742751"/>
          </a:xfrm>
          <a:prstGeom prst="rect">
            <a:avLst/>
          </a:prstGeom>
          <a:noFill/>
        </p:spPr>
      </p:pic>
      <p:pic>
        <p:nvPicPr>
          <p:cNvPr id="388101" name="Picture 5" descr="_DSC0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0104" y="1374271"/>
            <a:ext cx="2898872" cy="1731340"/>
          </a:xfrm>
          <a:prstGeom prst="rect">
            <a:avLst/>
          </a:prstGeom>
          <a:noFill/>
        </p:spPr>
      </p:pic>
      <p:pic>
        <p:nvPicPr>
          <p:cNvPr id="388102" name="Picture 6" descr="IMG_04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3672" y="4098955"/>
            <a:ext cx="2195513" cy="1481137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89660" y="160705"/>
            <a:ext cx="7966387" cy="827251"/>
          </a:xfrm>
        </p:spPr>
        <p:txBody>
          <a:bodyPr/>
          <a:lstStyle/>
          <a:p>
            <a:pPr algn="ctr"/>
            <a:r>
              <a:rPr lang="ru-RU" sz="2800" dirty="0"/>
              <a:t>Лаборатория </a:t>
            </a:r>
            <a:r>
              <a:rPr lang="ru-RU" sz="2800" dirty="0" smtClean="0"/>
              <a:t>аддитивных технологий, </a:t>
            </a:r>
            <a:r>
              <a:rPr lang="ru-RU" sz="2800" dirty="0"/>
              <a:t>3</a:t>
            </a:r>
            <a:r>
              <a:rPr lang="en-US" sz="2800" dirty="0"/>
              <a:t>D</a:t>
            </a:r>
            <a:r>
              <a:rPr lang="ru-RU" sz="2800" dirty="0"/>
              <a:t> моделирования и </a:t>
            </a:r>
            <a:r>
              <a:rPr lang="ru-RU" sz="2800" dirty="0" smtClean="0"/>
              <a:t>прототипирования кафедры Э-5 МГТУ им. Н.Э. Баумана</a:t>
            </a: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7573DA-616D-42B1-8288-B2C7C68CFCEF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14" name="Picture 5" descr="IMG_04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3480" y="1598064"/>
            <a:ext cx="1590050" cy="1192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9" name="Picture 11" descr="IMG_045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588" y="4414597"/>
            <a:ext cx="1710775" cy="1283081"/>
          </a:xfrm>
          <a:prstGeom prst="rect">
            <a:avLst/>
          </a:prstGeom>
          <a:noFill/>
        </p:spPr>
      </p:pic>
      <p:pic>
        <p:nvPicPr>
          <p:cNvPr id="21" name="Picture 15" descr="IMG_046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80811" y="2752982"/>
            <a:ext cx="2047413" cy="1535949"/>
          </a:xfrm>
          <a:prstGeom prst="rect">
            <a:avLst/>
          </a:prstGeom>
          <a:noFill/>
        </p:spPr>
      </p:pic>
      <p:pic>
        <p:nvPicPr>
          <p:cNvPr id="13" name="Picture 4" descr="DSCN147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786" y="2890939"/>
            <a:ext cx="2288374" cy="170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DSCN146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530" y="3073239"/>
            <a:ext cx="2600166" cy="194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6043" r="13100" b="22174"/>
          <a:stretch>
            <a:fillRect/>
          </a:stretch>
        </p:blipFill>
        <p:spPr bwMode="auto">
          <a:xfrm>
            <a:off x="229604" y="1880793"/>
            <a:ext cx="3783596" cy="167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2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9" t="12151" r="13586" b="8458"/>
          <a:stretch>
            <a:fillRect/>
          </a:stretch>
        </p:blipFill>
        <p:spPr bwMode="auto">
          <a:xfrm>
            <a:off x="3378199" y="3834758"/>
            <a:ext cx="3162352" cy="215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2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" r="4726"/>
          <a:stretch>
            <a:fillRect/>
          </a:stretch>
        </p:blipFill>
        <p:spPr bwMode="auto">
          <a:xfrm>
            <a:off x="4043614" y="1726001"/>
            <a:ext cx="2344537" cy="184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2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5568" r="4115" b="3357"/>
          <a:stretch>
            <a:fillRect/>
          </a:stretch>
        </p:blipFill>
        <p:spPr bwMode="auto">
          <a:xfrm>
            <a:off x="102604" y="3975001"/>
            <a:ext cx="3159332" cy="236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Рисунок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" t="4678" r="5629" b="2363"/>
          <a:stretch/>
        </p:blipFill>
        <p:spPr bwMode="auto">
          <a:xfrm>
            <a:off x="6540551" y="3340342"/>
            <a:ext cx="2531342" cy="301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9603" y="1356669"/>
            <a:ext cx="8596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РАЗРАБОТКА МЕМБРАННОГО МИКРОВАКУУМ-КОМПРЕССОРА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Опыт создания образцов новой техники с применением </a:t>
            </a:r>
            <a:r>
              <a:rPr lang="ru-RU" dirty="0" smtClean="0"/>
              <a:t>аддитивных технологий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7573DA-616D-42B1-8288-B2C7C68CFCEF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38471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2639" y="1353390"/>
            <a:ext cx="8955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2. РАЗРАБОТКА ВСПОМОГАТЕЛЬНОГО ОБОРУДОВАНИЯ ДЛЯ     </a:t>
            </a:r>
          </a:p>
          <a:p>
            <a:r>
              <a:rPr lang="ru-RU" dirty="0" smtClean="0"/>
              <a:t>    МОЛЕКУЛЯРНО-ГЕНЕТИЧЕСКИХ ИССЛЕДОВАНИЙ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66" y="2213177"/>
            <a:ext cx="1981372" cy="14814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3" y="2267443"/>
            <a:ext cx="2076448" cy="14100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136" y="3843881"/>
            <a:ext cx="3296043" cy="24720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843881"/>
            <a:ext cx="3296044" cy="247203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6840" y="2305229"/>
            <a:ext cx="21079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Микроцентрифуга</a:t>
            </a:r>
          </a:p>
          <a:p>
            <a:pPr algn="ctr"/>
            <a:r>
              <a:rPr lang="ru-RU" sz="1600" dirty="0" smtClean="0"/>
              <a:t> Циклотемп-903</a:t>
            </a:r>
          </a:p>
          <a:p>
            <a:pPr algn="ctr"/>
            <a:r>
              <a:rPr lang="ru-RU" sz="1200" dirty="0" smtClean="0"/>
              <a:t>(Введена в реестр изделий медицинского назначение. Серийно производится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305190" y="2274451"/>
            <a:ext cx="241311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Твердотельный термостат</a:t>
            </a:r>
          </a:p>
          <a:p>
            <a:pPr algn="ctr"/>
            <a:r>
              <a:rPr lang="ru-RU" sz="1600" dirty="0" smtClean="0"/>
              <a:t> Циклотемп-303</a:t>
            </a:r>
          </a:p>
          <a:p>
            <a:pPr algn="ctr"/>
            <a:r>
              <a:rPr lang="ru-RU" sz="1200" dirty="0" smtClean="0"/>
              <a:t>(Введена в реестр изделий медицинского назначения. Серийно производится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7573DA-616D-42B1-8288-B2C7C68CFCEF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68313" y="128588"/>
            <a:ext cx="8207375" cy="9032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ru-RU" sz="2800" kern="0" dirty="0" smtClean="0"/>
              <a:t>Опыт создания образцов новой техники с применением аддитивных технологий</a:t>
            </a:r>
            <a:endParaRPr lang="ru-RU" sz="2800" kern="0" dirty="0"/>
          </a:p>
        </p:txBody>
      </p:sp>
      <p:sp>
        <p:nvSpPr>
          <p:cNvPr id="15" name="TextBox 14"/>
          <p:cNvSpPr txBox="1"/>
          <p:nvPr/>
        </p:nvSpPr>
        <p:spPr>
          <a:xfrm>
            <a:off x="403202" y="6448425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91322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 descr="901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262" y="3197926"/>
            <a:ext cx="1030198" cy="9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7573DA-616D-42B1-8288-B2C7C68CFCEF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18" name="Picture 2" descr="201_open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1" r="21670"/>
          <a:stretch/>
        </p:blipFill>
        <p:spPr>
          <a:xfrm>
            <a:off x="0" y="1687513"/>
            <a:ext cx="998538" cy="1427162"/>
          </a:xfrm>
          <a:noFill/>
        </p:spPr>
      </p:pic>
      <p:pic>
        <p:nvPicPr>
          <p:cNvPr id="20" name="Picture 15" descr="С%20фоно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1" y="3242779"/>
            <a:ext cx="2337122" cy="162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8" descr="untitle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7" r="6355"/>
          <a:stretch/>
        </p:blipFill>
        <p:spPr bwMode="auto">
          <a:xfrm>
            <a:off x="2618481" y="3242779"/>
            <a:ext cx="1273324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 descr="7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776" y="1906745"/>
            <a:ext cx="1341437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107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6393" y="4496643"/>
            <a:ext cx="1916137" cy="1872430"/>
          </a:xfrm>
          <a:prstGeom prst="rect">
            <a:avLst/>
          </a:prstGeom>
          <a:noFill/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8" r="18228"/>
          <a:stretch/>
        </p:blipFill>
        <p:spPr bwMode="auto">
          <a:xfrm>
            <a:off x="542836" y="5162137"/>
            <a:ext cx="1529733" cy="90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107_bloc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0263" y="4181873"/>
            <a:ext cx="1493845" cy="820563"/>
          </a:xfrm>
          <a:prstGeom prst="rect">
            <a:avLst/>
          </a:prstGeom>
          <a:noFill/>
        </p:spPr>
      </p:pic>
      <p:pic>
        <p:nvPicPr>
          <p:cNvPr id="27" name="Picture 17" descr="107"/>
          <p:cNvPicPr>
            <a:picLocks noChangeAspect="1" noChangeArrowheads="1"/>
          </p:cNvPicPr>
          <p:nvPr/>
        </p:nvPicPr>
        <p:blipFill>
          <a:blip r:embed="rId10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60" y="999422"/>
            <a:ext cx="901700" cy="1266825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7" descr="107"/>
          <p:cNvPicPr>
            <a:picLocks noChangeAspect="1" noChangeArrowheads="1"/>
          </p:cNvPicPr>
          <p:nvPr/>
        </p:nvPicPr>
        <p:blipFill>
          <a:blip r:embed="rId10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93" y="1259274"/>
            <a:ext cx="901700" cy="1266825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9" descr="107"/>
          <p:cNvPicPr>
            <a:picLocks noChangeAspect="1" noChangeArrowheads="1"/>
          </p:cNvPicPr>
          <p:nvPr/>
        </p:nvPicPr>
        <p:blipFill>
          <a:blip r:embed="rId11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559" y="1485007"/>
            <a:ext cx="911225" cy="127635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 descr="107"/>
          <p:cNvPicPr>
            <a:picLocks noChangeAspect="1" noChangeArrowheads="1"/>
          </p:cNvPicPr>
          <p:nvPr/>
        </p:nvPicPr>
        <p:blipFill>
          <a:blip r:embed="rId1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492" y="1715862"/>
            <a:ext cx="919162" cy="128905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1" descr="107"/>
          <p:cNvPicPr>
            <a:picLocks noChangeAspect="1" noChangeArrowheads="1"/>
          </p:cNvPicPr>
          <p:nvPr/>
        </p:nvPicPr>
        <p:blipFill>
          <a:blip r:embed="rId13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105" y="1936733"/>
            <a:ext cx="908050" cy="127635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501_1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8204" r="3366" b="4310"/>
          <a:stretch/>
        </p:blipFill>
        <p:spPr bwMode="auto">
          <a:xfrm>
            <a:off x="6879520" y="3235767"/>
            <a:ext cx="2033900" cy="173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097" y="3416795"/>
            <a:ext cx="1108627" cy="72247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3" t="8200" r="653" b="8190"/>
          <a:stretch/>
        </p:blipFill>
        <p:spPr>
          <a:xfrm>
            <a:off x="5554696" y="4401053"/>
            <a:ext cx="1078885" cy="90206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82" y="5649570"/>
            <a:ext cx="998144" cy="66575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6" t="8742" r="1096" b="14535"/>
          <a:stretch/>
        </p:blipFill>
        <p:spPr>
          <a:xfrm>
            <a:off x="6803877" y="4959751"/>
            <a:ext cx="779697" cy="59820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4" b="8803"/>
          <a:stretch/>
        </p:blipFill>
        <p:spPr>
          <a:xfrm>
            <a:off x="7871244" y="5029931"/>
            <a:ext cx="1029946" cy="48711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0" b="19858"/>
          <a:stretch/>
        </p:blipFill>
        <p:spPr>
          <a:xfrm>
            <a:off x="7600986" y="5614568"/>
            <a:ext cx="1228704" cy="700756"/>
          </a:xfrm>
          <a:prstGeom prst="rect">
            <a:avLst/>
          </a:prstGeom>
        </p:spPr>
      </p:pic>
      <p:pic>
        <p:nvPicPr>
          <p:cNvPr id="39" name="Picture 7" descr="301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5" r="6256"/>
          <a:stretch/>
        </p:blipFill>
        <p:spPr bwMode="auto">
          <a:xfrm>
            <a:off x="5316384" y="1624363"/>
            <a:ext cx="1204956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" y="1892686"/>
            <a:ext cx="1095898" cy="1111719"/>
          </a:xfrm>
          <a:prstGeom prst="rect">
            <a:avLst/>
          </a:prstGeom>
        </p:spPr>
      </p:pic>
      <p:pic>
        <p:nvPicPr>
          <p:cNvPr id="38" name="Рисунок 37" descr="Сережа 001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47778" r="23334" b="2779"/>
          <a:stretch>
            <a:fillRect/>
          </a:stretch>
        </p:blipFill>
        <p:spPr bwMode="auto">
          <a:xfrm>
            <a:off x="4052319" y="1884815"/>
            <a:ext cx="1231299" cy="111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4"/>
          <a:srcRect l="2782" t="3385" r="2814" b="4332"/>
          <a:stretch/>
        </p:blipFill>
        <p:spPr>
          <a:xfrm>
            <a:off x="4272897" y="5230026"/>
            <a:ext cx="1128046" cy="102549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2" name="Заголовок 2"/>
          <p:cNvSpPr txBox="1">
            <a:spLocks/>
          </p:cNvSpPr>
          <p:nvPr/>
        </p:nvSpPr>
        <p:spPr>
          <a:xfrm>
            <a:off x="468313" y="128588"/>
            <a:ext cx="8207375" cy="9032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ru-RU" sz="2800" kern="0" dirty="0" smtClean="0"/>
              <a:t>Опыт создания образцов новой техники с применением аддитивных технологий</a:t>
            </a:r>
            <a:endParaRPr lang="ru-RU" sz="2800" kern="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7139" y="1200990"/>
            <a:ext cx="8955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3. </a:t>
            </a:r>
            <a:r>
              <a:rPr lang="ru-RU" altLang="ru-RU" dirty="0"/>
              <a:t>КОМПЛЕКТ ОБОРУДОВАНИЯ ДЛЯ ПЦР-ДИАГНОСТИКИ</a:t>
            </a:r>
            <a:br>
              <a:rPr lang="ru-RU" altLang="ru-RU" dirty="0"/>
            </a:br>
            <a:r>
              <a:rPr lang="ru-RU" altLang="ru-RU" dirty="0"/>
              <a:t>(разработка МГТУ им</a:t>
            </a:r>
            <a:r>
              <a:rPr lang="ru-RU" altLang="ru-RU" dirty="0" smtClean="0"/>
              <a:t>. Н.Э</a:t>
            </a:r>
            <a:r>
              <a:rPr lang="ru-RU" altLang="ru-RU" dirty="0"/>
              <a:t>. Баумана)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153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8" descr="DSC0444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143"/>
          <a:stretch/>
        </p:blipFill>
        <p:spPr bwMode="auto">
          <a:xfrm>
            <a:off x="4470400" y="4169970"/>
            <a:ext cx="4278365" cy="214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" descr="DSC0445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63"/>
          <a:stretch/>
        </p:blipFill>
        <p:spPr bwMode="auto">
          <a:xfrm>
            <a:off x="4457237" y="1337871"/>
            <a:ext cx="4570928" cy="267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6" descr="DSC044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2" t="14438" r="8339"/>
          <a:stretch>
            <a:fillRect/>
          </a:stretch>
        </p:blipFill>
        <p:spPr bwMode="auto">
          <a:xfrm>
            <a:off x="120831" y="1714500"/>
            <a:ext cx="4199562" cy="292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7573DA-616D-42B1-8288-B2C7C68CFCEF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468313" y="39688"/>
            <a:ext cx="8207375" cy="9032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 dirty="0">
                <a:latin typeface="Arial" panose="020B0604020202020204" pitchFamily="34" charset="0"/>
              </a:rPr>
              <a:t>Всероссийский научно-методический семинар по применению ПЦР в реальном времени во фтизиатрии </a:t>
            </a:r>
            <a:r>
              <a:rPr lang="ru-RU" altLang="ru-RU" sz="2400" dirty="0" smtClean="0">
                <a:latin typeface="Arial" panose="020B0604020202020204" pitchFamily="34" charset="0"/>
              </a:rPr>
              <a:t>(</a:t>
            </a:r>
            <a:r>
              <a:rPr lang="ru-RU" altLang="ru-RU" sz="2400" dirty="0">
                <a:latin typeface="Arial" panose="020B0604020202020204" pitchFamily="34" charset="0"/>
              </a:rPr>
              <a:t>ЗАО «Синтол» г. Москва)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8885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6EF37-2291-490E-9750-A1E10361E7F9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334851" name="TextBox 6"/>
          <p:cNvSpPr txBox="1">
            <a:spLocks noChangeArrowheads="1"/>
          </p:cNvSpPr>
          <p:nvPr/>
        </p:nvSpPr>
        <p:spPr bwMode="auto">
          <a:xfrm>
            <a:off x="4194175" y="1263650"/>
            <a:ext cx="755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50630" y="0"/>
            <a:ext cx="8893370" cy="1154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lIns="0" tIns="0" rIns="0" bIns="0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ru-RU" sz="2800" dirty="0">
                <a:solidFill>
                  <a:schemeClr val="tx2"/>
                </a:solidFill>
              </a:rPr>
              <a:t>Разработка автоматизированного комплекса пробоподготовки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34853" name="Picture 3" descr="C:\Users\Atamasow\Desktop\Атамасов Дипломный проект\DIPLOMA_DRAWINGS\The Arro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4948" y="1494662"/>
            <a:ext cx="1874143" cy="168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4854" name="Picture 4" descr="C:\Users\Atamasow\Desktop\Атамасов Дипломный проект\DIPLOMA_DRAWINGS\The AutoGen prep 9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9880" y="1494662"/>
            <a:ext cx="1832229" cy="151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4855" name="Picture 5" descr="C:\Users\Atamasow\Desktop\Атамасов Дипломный проект\DIPLOMA_DRAWINGS\Abbott m24s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2739" y="1299317"/>
            <a:ext cx="1353002" cy="198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4856" name="Picture 6" descr="C:\Users\Atamasow\Desktop\Атамасов Дипломный проект\DIPLOMA_DRAWINGS\EVO 1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7290" y="1409216"/>
            <a:ext cx="1738854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033717"/>
              </p:ext>
            </p:extLst>
          </p:nvPr>
        </p:nvGraphicFramePr>
        <p:xfrm>
          <a:off x="266700" y="4098925"/>
          <a:ext cx="8735786" cy="1954699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5172763"/>
                <a:gridCol w="3563023"/>
              </a:tblGrid>
              <a:tr h="6790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Цена, руб.</a:t>
                      </a:r>
                      <a:r>
                        <a:rPr lang="ru-RU" sz="1800" b="1" u="sng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(В ценах 2014 г.)</a:t>
                      </a:r>
                      <a:endParaRPr lang="en-US" sz="1800" b="1" u="sng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540 510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6 172 200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</a:tr>
              <a:tr h="429140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/>
                        <a:t>Вес, кг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22 – 580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46522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/>
                        <a:t>Время пробоподготовки</a:t>
                      </a:r>
                      <a:r>
                        <a:rPr lang="ru-RU" sz="1800" b="1" baseline="0" dirty="0" smtClean="0"/>
                        <a:t> стандартного 96-луночного планшета</a:t>
                      </a:r>
                      <a:r>
                        <a:rPr lang="en-US" sz="1800" b="1" baseline="0" dirty="0" smtClean="0"/>
                        <a:t>, </a:t>
                      </a:r>
                      <a:r>
                        <a:rPr lang="ru-RU" sz="1800" b="1" baseline="0" dirty="0" smtClean="0"/>
                        <a:t>ч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1,35 – 10</a:t>
                      </a:r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34865" name="Прямоугольник 18"/>
          <p:cNvSpPr>
            <a:spLocks noChangeArrowheads="1"/>
          </p:cNvSpPr>
          <p:nvPr/>
        </p:nvSpPr>
        <p:spPr bwMode="auto">
          <a:xfrm>
            <a:off x="250630" y="3177032"/>
            <a:ext cx="1873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Tecan Freedom</a:t>
            </a:r>
            <a:endParaRPr lang="ru-RU" dirty="0"/>
          </a:p>
          <a:p>
            <a:pPr algn="ctr"/>
            <a:r>
              <a:rPr lang="en-US" dirty="0"/>
              <a:t> EVO 100</a:t>
            </a:r>
            <a:endParaRPr lang="ru-RU" dirty="0"/>
          </a:p>
        </p:txBody>
      </p:sp>
      <p:sp>
        <p:nvSpPr>
          <p:cNvPr id="334866" name="Прямоугольник 20"/>
          <p:cNvSpPr>
            <a:spLocks noChangeArrowheads="1"/>
          </p:cNvSpPr>
          <p:nvPr/>
        </p:nvSpPr>
        <p:spPr bwMode="auto">
          <a:xfrm>
            <a:off x="2360612" y="3273422"/>
            <a:ext cx="2574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The AutoGenprep 965</a:t>
            </a:r>
            <a:endParaRPr lang="ru-RU" dirty="0"/>
          </a:p>
        </p:txBody>
      </p:sp>
      <p:sp>
        <p:nvSpPr>
          <p:cNvPr id="334867" name="Прямоугольник 21"/>
          <p:cNvSpPr>
            <a:spLocks noChangeArrowheads="1"/>
          </p:cNvSpPr>
          <p:nvPr/>
        </p:nvSpPr>
        <p:spPr bwMode="auto">
          <a:xfrm>
            <a:off x="5345638" y="3177031"/>
            <a:ext cx="1082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NorDiag</a:t>
            </a:r>
            <a:endParaRPr lang="ru-RU" dirty="0"/>
          </a:p>
          <a:p>
            <a:pPr algn="ctr"/>
            <a:r>
              <a:rPr lang="en-US" dirty="0"/>
              <a:t> Arrow</a:t>
            </a:r>
            <a:endParaRPr lang="ru-RU" dirty="0"/>
          </a:p>
        </p:txBody>
      </p:sp>
      <p:sp>
        <p:nvSpPr>
          <p:cNvPr id="334868" name="Прямоугольник 22"/>
          <p:cNvSpPr>
            <a:spLocks noChangeArrowheads="1"/>
          </p:cNvSpPr>
          <p:nvPr/>
        </p:nvSpPr>
        <p:spPr bwMode="auto">
          <a:xfrm>
            <a:off x="7072313" y="3397250"/>
            <a:ext cx="1724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Abbott m24sp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8313" y="128588"/>
            <a:ext cx="8207375" cy="903287"/>
          </a:xfrm>
        </p:spPr>
        <p:txBody>
          <a:bodyPr/>
          <a:lstStyle/>
          <a:p>
            <a:pPr>
              <a:defRPr/>
            </a:pPr>
            <a:r>
              <a:rPr lang="ru-RU" sz="2800" dirty="0" smtClean="0"/>
              <a:t>Операции для автоматизации</a:t>
            </a:r>
          </a:p>
        </p:txBody>
      </p:sp>
      <p:sp>
        <p:nvSpPr>
          <p:cNvPr id="20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822AA8-04E2-4982-886A-96B44AC7AF9F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68300" y="6424886"/>
            <a:ext cx="7929586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Московский  государственный технический университет имени Н.Э. Баумана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latin typeface="Calibri" panose="020F0502020204030204" pitchFamily="34" charset="0"/>
                <a:cs typeface="Times New Roman" pitchFamily="18" charset="0"/>
              </a:rPr>
              <a:t>Кафедра Э-5 «Вакуумная и компрессорная техника»</a:t>
            </a:r>
            <a:endParaRPr lang="ru-RU" sz="160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200" y="1236663"/>
            <a:ext cx="8401050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Сорбция </a:t>
            </a:r>
            <a:r>
              <a:rPr lang="ru-RU" sz="2000" dirty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(сепарация</a:t>
            </a:r>
            <a:r>
              <a:rPr lang="en-US" sz="2000" dirty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dirty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осаждение)</a:t>
            </a:r>
            <a:endParaRPr lang="ru-RU" sz="2000" dirty="0">
              <a:solidFill>
                <a:srgbClr val="002060"/>
              </a:solidFill>
              <a:latin typeface="+mn-lt"/>
              <a:cs typeface="Arial" pitchFamily="34" charset="0"/>
            </a:endParaRP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Промывка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(</a:t>
            </a:r>
            <a:r>
              <a:rPr lang="ru-RU" sz="2000" dirty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перемешивание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)</a:t>
            </a:r>
            <a:r>
              <a:rPr lang="ru-RU" sz="2000" dirty="0" smtClean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Инкубация </a:t>
            </a:r>
            <a:r>
              <a:rPr lang="ru-RU" sz="2000" dirty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(нагрев</a:t>
            </a:r>
            <a:r>
              <a:rPr lang="ru-RU" sz="2000" dirty="0" smtClean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)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Концентрирование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Сепарация</a:t>
            </a:r>
            <a:endParaRPr lang="ru-RU" sz="4400" dirty="0">
              <a:solidFill>
                <a:srgbClr val="002060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981075" y="3829050"/>
            <a:ext cx="3057525" cy="4191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Ультразвук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981075" y="4838700"/>
            <a:ext cx="3057525" cy="4191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Электромагнитное поле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952500" y="5848350"/>
            <a:ext cx="3076575" cy="4191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Инерциальный метод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charset="0"/>
            </a:endParaRPr>
          </a:p>
        </p:txBody>
      </p:sp>
      <p:cxnSp>
        <p:nvCxnSpPr>
          <p:cNvPr id="13" name="Shape 12"/>
          <p:cNvCxnSpPr>
            <a:stCxn id="9" idx="2"/>
            <a:endCxn id="10" idx="1"/>
          </p:cNvCxnSpPr>
          <p:nvPr/>
        </p:nvCxnSpPr>
        <p:spPr bwMode="auto">
          <a:xfrm rot="5400000">
            <a:off x="1351757" y="3172619"/>
            <a:ext cx="495300" cy="1236663"/>
          </a:xfrm>
          <a:prstGeom prst="bentConnector4">
            <a:avLst>
              <a:gd name="adj1" fmla="val -32692"/>
              <a:gd name="adj2" fmla="val 118485"/>
            </a:avLst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>
            <a:endCxn id="11" idx="1"/>
          </p:cNvCxnSpPr>
          <p:nvPr/>
        </p:nvCxnSpPr>
        <p:spPr bwMode="auto">
          <a:xfrm rot="16200000" flipH="1">
            <a:off x="112713" y="4179888"/>
            <a:ext cx="1504948" cy="231775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>
            <a:endCxn id="12" idx="1"/>
          </p:cNvCxnSpPr>
          <p:nvPr/>
        </p:nvCxnSpPr>
        <p:spPr bwMode="auto">
          <a:xfrm rot="16200000" flipH="1">
            <a:off x="-330200" y="4775200"/>
            <a:ext cx="2362200" cy="203200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 bwMode="auto">
          <a:xfrm>
            <a:off x="5619750" y="3857625"/>
            <a:ext cx="3057525" cy="4191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Центрифугирование</a:t>
            </a: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5619750" y="4838700"/>
            <a:ext cx="3057525" cy="4191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Вакуумная сепарация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5591175" y="5867400"/>
            <a:ext cx="3076575" cy="4191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Магнитное осаждение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charset="0"/>
            </a:endParaRPr>
          </a:p>
        </p:txBody>
      </p:sp>
      <p:cxnSp>
        <p:nvCxnSpPr>
          <p:cNvPr id="21" name="Shape 38"/>
          <p:cNvCxnSpPr>
            <a:stCxn id="16" idx="2"/>
            <a:endCxn id="17" idx="1"/>
          </p:cNvCxnSpPr>
          <p:nvPr/>
        </p:nvCxnSpPr>
        <p:spPr bwMode="auto">
          <a:xfrm rot="5400000">
            <a:off x="5838825" y="3333750"/>
            <a:ext cx="514350" cy="952500"/>
          </a:xfrm>
          <a:prstGeom prst="bentConnector4">
            <a:avLst>
              <a:gd name="adj1" fmla="val -27160"/>
              <a:gd name="adj2" fmla="val 127000"/>
            </a:avLst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15"/>
          <p:cNvCxnSpPr>
            <a:stCxn id="16" idx="2"/>
            <a:endCxn id="18" idx="1"/>
          </p:cNvCxnSpPr>
          <p:nvPr/>
        </p:nvCxnSpPr>
        <p:spPr bwMode="auto">
          <a:xfrm rot="5400000">
            <a:off x="5348287" y="3824288"/>
            <a:ext cx="1495425" cy="952500"/>
          </a:xfrm>
          <a:prstGeom prst="bentConnector4">
            <a:avLst>
              <a:gd name="adj1" fmla="val -9660"/>
              <a:gd name="adj2" fmla="val 127000"/>
            </a:avLst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3"/>
          <p:cNvCxnSpPr>
            <a:stCxn id="16" idx="2"/>
            <a:endCxn id="19" idx="1"/>
          </p:cNvCxnSpPr>
          <p:nvPr/>
        </p:nvCxnSpPr>
        <p:spPr bwMode="auto">
          <a:xfrm rot="5400000">
            <a:off x="4819650" y="4324350"/>
            <a:ext cx="2524125" cy="981075"/>
          </a:xfrm>
          <a:prstGeom prst="bentConnector4">
            <a:avLst>
              <a:gd name="adj1" fmla="val -5723"/>
              <a:gd name="adj2" fmla="val 123301"/>
            </a:avLst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 bwMode="auto">
          <a:xfrm>
            <a:off x="219075" y="2886075"/>
            <a:ext cx="3997325" cy="65722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Методы перемешивания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4857750" y="2895600"/>
            <a:ext cx="3429000" cy="65722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Методы сепарации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-default">
  <a:themeElements>
    <a:clrScheme name="1_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-content">
  <a:themeElements>
    <a:clrScheme name="b-conten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cont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ctr">
          <a:defRPr sz="1600" dirty="0" smtClean="0">
            <a:latin typeface="Calibri" panose="020F0502020204030204" pitchFamily="34" charset="0"/>
            <a:cs typeface="Times New Roman" pitchFamily="18" charset="0"/>
          </a:defRPr>
        </a:defPPr>
      </a:lstStyle>
    </a:txDef>
  </a:objectDefaults>
  <a:extraClrSchemeLst>
    <a:extraClrScheme>
      <a:clrScheme name="b-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Оформление по умолчанию">
  <a:themeElements>
    <a:clrScheme name="8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8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8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3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5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Оформление по умолчанию">
  <a:themeElements>
    <a:clrScheme name="8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8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8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Оформление по умолчанию">
  <a:themeElements>
    <a:clrScheme name="8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8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8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Оформление по умолчанию">
  <a:themeElements>
    <a:clrScheme name="8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8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8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1_Оформление по умолчанию">
  <a:themeElements>
    <a:clrScheme name="8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8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8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Оформление по умолчанию">
  <a:themeElements>
    <a:clrScheme name="8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8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8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Вопрос 2 v01</Template>
  <TotalTime>25379</TotalTime>
  <Words>1287</Words>
  <Application>Microsoft Office PowerPoint</Application>
  <PresentationFormat>Экран (4:3)</PresentationFormat>
  <Paragraphs>343</Paragraphs>
  <Slides>26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57" baseType="lpstr">
      <vt:lpstr>Arial</vt:lpstr>
      <vt:lpstr>Calibri</vt:lpstr>
      <vt:lpstr>Tahoma</vt:lpstr>
      <vt:lpstr>Times New Roman</vt:lpstr>
      <vt:lpstr>1_b-default</vt:lpstr>
      <vt:lpstr>b-content</vt:lpstr>
      <vt:lpstr>7_Оформление по умолчанию</vt:lpstr>
      <vt:lpstr>8_Оформление по умолчанию</vt:lpstr>
      <vt:lpstr>9_Оформление по умолчанию</vt:lpstr>
      <vt:lpstr>10_Оформление по умолчанию</vt:lpstr>
      <vt:lpstr>11_Оформление по умолчанию</vt:lpstr>
      <vt:lpstr>12_Оформление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6_Оформление по умолчанию</vt:lpstr>
      <vt:lpstr>4_Оформление по умолчанию</vt:lpstr>
      <vt:lpstr>5_Оформление по умолчанию</vt:lpstr>
      <vt:lpstr>13_Оформление по умолчанию</vt:lpstr>
      <vt:lpstr>15_Оформление по умолчанию</vt:lpstr>
      <vt:lpstr>16_Оформление по умолчанию</vt:lpstr>
      <vt:lpstr>17_Оформление по умолчанию</vt:lpstr>
      <vt:lpstr>18_Оформление по умолчанию</vt:lpstr>
      <vt:lpstr>19_Оформление по умолчанию</vt:lpstr>
      <vt:lpstr>20_Оформление по умолчанию</vt:lpstr>
      <vt:lpstr>21_Оформление по умолчанию</vt:lpstr>
      <vt:lpstr>22_Оформление по умолчанию</vt:lpstr>
      <vt:lpstr>23_Оформление по умолчанию</vt:lpstr>
      <vt:lpstr>24_Оформление по умолчанию</vt:lpstr>
      <vt:lpstr>25_Оформление по умолчанию</vt:lpstr>
      <vt:lpstr>Equation</vt:lpstr>
      <vt:lpstr>Презентация PowerPoint</vt:lpstr>
      <vt:lpstr>Блок-схема алгоритма проведения НИОКР</vt:lpstr>
      <vt:lpstr>Лаборатория аддитивных технологий, 3D моделирования и прототипирования кафедры Э-5 МГТУ им. Н.Э. Баумана</vt:lpstr>
      <vt:lpstr>Опыт создания образцов новой техники с применением аддитивных технологий</vt:lpstr>
      <vt:lpstr>Презентация PowerPoint</vt:lpstr>
      <vt:lpstr>Презентация PowerPoint</vt:lpstr>
      <vt:lpstr>Презентация PowerPoint</vt:lpstr>
      <vt:lpstr>Презентация PowerPoint</vt:lpstr>
      <vt:lpstr>Операции для автоматизации</vt:lpstr>
      <vt:lpstr>Презентация PowerPoint</vt:lpstr>
      <vt:lpstr>Презентация PowerPoint</vt:lpstr>
      <vt:lpstr>Презентация PowerPoint</vt:lpstr>
      <vt:lpstr>Блок вакуумной сепарации</vt:lpstr>
      <vt:lpstr>Математическая модель процесса течения двухфазной смеси</vt:lpstr>
      <vt:lpstr>Математическая модель процесса течения двухфазной смеси</vt:lpstr>
      <vt:lpstr>Математическая модель процесса течения двухфазной смеси</vt:lpstr>
      <vt:lpstr>Математическая модель процесса течения двухфазной смеси</vt:lpstr>
      <vt:lpstr>Результаты расчета </vt:lpstr>
      <vt:lpstr>Прототип блока вакуумной сепарации</vt:lpstr>
      <vt:lpstr>Установка вакуумной сепарации ДНК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Опытный образец блока концентрирования микроколичества реакционных смесей</vt:lpstr>
    </vt:vector>
  </TitlesOfParts>
  <Manager>В.В. Кононов</Manager>
  <Company>ЗАО "НЕОЛАНТ", ДИП ОАО "Росэнергоатом"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инженерными данными АЭС на основе цифровых информационных 3D-моделей</dc:title>
  <dc:subject>Управление инженерными данными АЭС на основе цифровых информационных 3D-моделей</dc:subject>
  <dc:creator>В.Л. Тихоновский</dc:creator>
  <cp:lastModifiedBy>Андрей Чернышев</cp:lastModifiedBy>
  <cp:revision>1460</cp:revision>
  <cp:lastPrinted>1601-01-01T00:00:00Z</cp:lastPrinted>
  <dcterms:created xsi:type="dcterms:W3CDTF">1601-01-01T00:00:00Z</dcterms:created>
  <dcterms:modified xsi:type="dcterms:W3CDTF">2015-04-21T08:54:28Z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